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png>
</file>

<file path=ppt/media/image32.gif>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d7e6340d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d7e6340d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50727f2ce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50727f2ce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50727f2ce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0727f2ce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d7e6340db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d7e6340db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fa8874b3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2fa8874b3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0270042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0270042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09f4f8b7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09f4f8b7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30acce2a9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30acce2a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30acce2a9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30acce2a9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30acce2a9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30acce2a9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30e9163e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30e9163e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d7e6340db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d7e6340db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30e9163e2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30e9163e2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30e9163e2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30e9163e2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30e9163e2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30e9163e2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30468520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30468520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309f4f8b7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309f4f8b7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ca80b8fc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ca80b8fc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2fa8874b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2fa8874b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2fa8874b3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2fa8874b3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ca80b8fc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ca80b8fc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7e6340db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7e6340db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ca80b8fc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ca80b8fca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ca80b8fc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ca80b8fc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0.gif"/><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jalammar.github.io/illustrated-stable-diffusion/" TargetMode="External"/><Relationship Id="rId4" Type="http://schemas.openxmlformats.org/officeDocument/2006/relationships/hyperlink" Target="https://sander.ai/2022/01/31/diffusion.html" TargetMode="External"/><Relationship Id="rId5" Type="http://schemas.openxmlformats.org/officeDocument/2006/relationships/hyperlink" Target="https://keras.io/guides/keras_cv/generate_images_with_stable_diffusion/" TargetMode="External"/><Relationship Id="rId6" Type="http://schemas.openxmlformats.org/officeDocument/2006/relationships/image" Target="../media/image2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hyperlink" Target="https://huggingface.co/blog/deep-rl-intro"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1.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8.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2.gif"/><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hyperlink" Target="https://amitness.com/2020/02/illustrated-self-supervised-learning/" TargetMode="External"/><Relationship Id="rId5" Type="http://schemas.openxmlformats.org/officeDocument/2006/relationships/hyperlink" Target="https://amitness.com/2020/05/self-supervised-learning-nlp/" TargetMode="External"/><Relationship Id="rId6" Type="http://schemas.openxmlformats.org/officeDocument/2006/relationships/hyperlink" Target="https://amitness.com/knowledge-transfe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990"/>
              <a:buFont typeface="Arial"/>
              <a:buNone/>
            </a:pPr>
            <a:r>
              <a:rPr lang="en-GB" sz="3580">
                <a:solidFill>
                  <a:srgbClr val="FF0000"/>
                </a:solidFill>
              </a:rPr>
              <a:t>“Unsupervised” DL</a:t>
            </a:r>
            <a:endParaRPr sz="3580">
              <a:solidFill>
                <a:srgbClr val="FF0000"/>
              </a:solidFill>
            </a:endParaRPr>
          </a:p>
          <a:p>
            <a:pPr indent="0" lvl="0" marL="0" rtl="0" algn="l">
              <a:lnSpc>
                <a:spcPct val="200000"/>
              </a:lnSpc>
              <a:spcBef>
                <a:spcPts val="0"/>
              </a:spcBef>
              <a:spcAft>
                <a:spcPts val="0"/>
              </a:spcAft>
              <a:buSzPts val="990"/>
              <a:buNone/>
            </a:pPr>
            <a:r>
              <a:t/>
            </a:r>
            <a:endParaRPr sz="2820"/>
          </a:p>
        </p:txBody>
      </p:sp>
      <p:sp>
        <p:nvSpPr>
          <p:cNvPr id="55" name="Google Shape;55;p13"/>
          <p:cNvSpPr txBox="1"/>
          <p:nvPr>
            <p:ph idx="1" type="body"/>
          </p:nvPr>
        </p:nvSpPr>
        <p:spPr>
          <a:xfrm>
            <a:off x="311700" y="1686625"/>
            <a:ext cx="3451800" cy="3010800"/>
          </a:xfrm>
          <a:prstGeom prst="rect">
            <a:avLst/>
          </a:prstGeom>
        </p:spPr>
        <p:txBody>
          <a:bodyPr anchorCtr="0" anchor="t" bIns="91425" lIns="91425" spcFirstLastPara="1" rIns="91425" wrap="square" tIns="91425">
            <a:noAutofit/>
          </a:bodyPr>
          <a:lstStyle/>
          <a:p>
            <a:pPr indent="0" lvl="0" marL="0" rtl="0" algn="l">
              <a:lnSpc>
                <a:spcPct val="180000"/>
              </a:lnSpc>
              <a:spcBef>
                <a:spcPts val="0"/>
              </a:spcBef>
              <a:spcAft>
                <a:spcPts val="0"/>
              </a:spcAft>
              <a:buSzPts val="770"/>
              <a:buNone/>
            </a:pPr>
            <a:r>
              <a:rPr lang="en-GB" sz="2001"/>
              <a:t>Self-supervised learning</a:t>
            </a:r>
            <a:endParaRPr sz="2001"/>
          </a:p>
          <a:p>
            <a:pPr indent="0" lvl="0" marL="0" rtl="0" algn="l">
              <a:lnSpc>
                <a:spcPct val="180000"/>
              </a:lnSpc>
              <a:spcBef>
                <a:spcPts val="1200"/>
              </a:spcBef>
              <a:spcAft>
                <a:spcPts val="0"/>
              </a:spcAft>
              <a:buSzPts val="770"/>
              <a:buNone/>
            </a:pPr>
            <a:r>
              <a:rPr lang="en-GB" sz="2001"/>
              <a:t>Generative models</a:t>
            </a:r>
            <a:endParaRPr sz="1301"/>
          </a:p>
          <a:p>
            <a:pPr indent="0" lvl="0" marL="0" rtl="0" algn="l">
              <a:lnSpc>
                <a:spcPct val="180000"/>
              </a:lnSpc>
              <a:spcBef>
                <a:spcPts val="1200"/>
              </a:spcBef>
              <a:spcAft>
                <a:spcPts val="0"/>
              </a:spcAft>
              <a:buSzPts val="770"/>
              <a:buNone/>
            </a:pPr>
            <a:r>
              <a:rPr lang="en-GB" sz="2001"/>
              <a:t>Autoencoders</a:t>
            </a:r>
            <a:endParaRPr sz="2001"/>
          </a:p>
          <a:p>
            <a:pPr indent="0" lvl="0" marL="0" rtl="0" algn="l">
              <a:lnSpc>
                <a:spcPct val="180000"/>
              </a:lnSpc>
              <a:spcBef>
                <a:spcPts val="1200"/>
              </a:spcBef>
              <a:spcAft>
                <a:spcPts val="0"/>
              </a:spcAft>
              <a:buSzPts val="770"/>
              <a:buNone/>
            </a:pPr>
            <a:r>
              <a:rPr lang="en-GB" sz="2001"/>
              <a:t>Reinforcement learning</a:t>
            </a:r>
            <a:endParaRPr sz="2001"/>
          </a:p>
          <a:p>
            <a:pPr indent="0" lvl="0" marL="0" rtl="0" algn="l">
              <a:lnSpc>
                <a:spcPct val="180000"/>
              </a:lnSpc>
              <a:spcBef>
                <a:spcPts val="1200"/>
              </a:spcBef>
              <a:spcAft>
                <a:spcPts val="1200"/>
              </a:spcAft>
              <a:buSzPts val="770"/>
              <a:buNone/>
            </a:pPr>
            <a:r>
              <a:t/>
            </a:r>
            <a:endParaRPr sz="1670"/>
          </a:p>
        </p:txBody>
      </p:sp>
      <p:pic>
        <p:nvPicPr>
          <p:cNvPr id="56" name="Google Shape;56;p13"/>
          <p:cNvPicPr preferRelativeResize="0"/>
          <p:nvPr/>
        </p:nvPicPr>
        <p:blipFill>
          <a:blip r:embed="rId3">
            <a:alphaModFix/>
          </a:blip>
          <a:stretch>
            <a:fillRect/>
          </a:stretch>
        </p:blipFill>
        <p:spPr>
          <a:xfrm>
            <a:off x="3728275" y="1685725"/>
            <a:ext cx="5075700" cy="285931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2"/>
          <p:cNvPicPr preferRelativeResize="0"/>
          <p:nvPr/>
        </p:nvPicPr>
        <p:blipFill>
          <a:blip r:embed="rId3">
            <a:alphaModFix/>
          </a:blip>
          <a:stretch>
            <a:fillRect/>
          </a:stretch>
        </p:blipFill>
        <p:spPr>
          <a:xfrm>
            <a:off x="484650" y="2721413"/>
            <a:ext cx="8096250" cy="1857375"/>
          </a:xfrm>
          <a:prstGeom prst="rect">
            <a:avLst/>
          </a:prstGeom>
          <a:noFill/>
          <a:ln>
            <a:noFill/>
          </a:ln>
        </p:spPr>
      </p:pic>
      <p:sp>
        <p:nvSpPr>
          <p:cNvPr id="124" name="Google Shape;124;p22"/>
          <p:cNvSpPr txBox="1"/>
          <p:nvPr>
            <p:ph type="title"/>
          </p:nvPr>
        </p:nvSpPr>
        <p:spPr>
          <a:xfrm>
            <a:off x="311700" y="445025"/>
            <a:ext cx="8520600" cy="17226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GB" sz="1700">
                <a:solidFill>
                  <a:srgbClr val="6FA8DC"/>
                </a:solidFill>
                <a:latin typeface="Times New Roman"/>
                <a:ea typeface="Times New Roman"/>
                <a:cs typeface="Times New Roman"/>
                <a:sym typeface="Times New Roman"/>
              </a:rPr>
              <a:t>But the encoded representation is not “controlled”, we would like that each latent attribute controls some attribute through a probability distribution.</a:t>
            </a:r>
            <a:endParaRPr b="1" sz="1700">
              <a:solidFill>
                <a:srgbClr val="6FA8DC"/>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1" sz="1700">
              <a:solidFill>
                <a:srgbClr val="FF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500">
              <a:solidFill>
                <a:srgbClr val="6D9EEB"/>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1" lang="en-GB" sz="1700">
                <a:solidFill>
                  <a:srgbClr val="E69138"/>
                </a:solidFill>
                <a:latin typeface="Times New Roman"/>
                <a:ea typeface="Times New Roman"/>
                <a:cs typeface="Times New Roman"/>
                <a:sym typeface="Times New Roman"/>
              </a:rPr>
              <a:t>Therefore, we could sample from each latent state distribution to generate “controlled” inputs for the decoder.</a:t>
            </a:r>
            <a:endParaRPr b="1" sz="1700">
              <a:solidFill>
                <a:srgbClr val="E69138"/>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Conditional Autoencoder</a:t>
            </a:r>
            <a:endParaRPr/>
          </a:p>
        </p:txBody>
      </p:sp>
      <p:pic>
        <p:nvPicPr>
          <p:cNvPr id="130" name="Google Shape;130;p23"/>
          <p:cNvPicPr preferRelativeResize="0"/>
          <p:nvPr/>
        </p:nvPicPr>
        <p:blipFill>
          <a:blip r:embed="rId3">
            <a:alphaModFix/>
          </a:blip>
          <a:stretch>
            <a:fillRect/>
          </a:stretch>
        </p:blipFill>
        <p:spPr>
          <a:xfrm>
            <a:off x="5197875" y="1322525"/>
            <a:ext cx="3793725" cy="3034980"/>
          </a:xfrm>
          <a:prstGeom prst="rect">
            <a:avLst/>
          </a:prstGeom>
          <a:noFill/>
          <a:ln>
            <a:noFill/>
          </a:ln>
        </p:spPr>
      </p:pic>
      <p:pic>
        <p:nvPicPr>
          <p:cNvPr id="131" name="Google Shape;131;p23"/>
          <p:cNvPicPr preferRelativeResize="0"/>
          <p:nvPr/>
        </p:nvPicPr>
        <p:blipFill rotWithShape="1">
          <a:blip r:embed="rId4">
            <a:alphaModFix/>
          </a:blip>
          <a:srcRect b="9093" l="3411" r="7975" t="17511"/>
          <a:stretch/>
        </p:blipFill>
        <p:spPr>
          <a:xfrm>
            <a:off x="379200" y="1632075"/>
            <a:ext cx="4192801" cy="2550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solidFill>
                  <a:srgbClr val="FF0000"/>
                </a:solidFill>
              </a:rPr>
              <a:t>Generative Adversarial Models (GANs)</a:t>
            </a:r>
            <a:endParaRPr>
              <a:solidFill>
                <a:srgbClr val="FF0000"/>
              </a:solidFill>
            </a:endParaRPr>
          </a:p>
        </p:txBody>
      </p:sp>
      <p:sp>
        <p:nvSpPr>
          <p:cNvPr id="137" name="Google Shape;137;p24"/>
          <p:cNvSpPr txBox="1"/>
          <p:nvPr>
            <p:ph idx="1" type="body"/>
          </p:nvPr>
        </p:nvSpPr>
        <p:spPr>
          <a:xfrm>
            <a:off x="311700" y="1152475"/>
            <a:ext cx="8668500" cy="3416400"/>
          </a:xfrm>
          <a:prstGeom prst="rect">
            <a:avLst/>
          </a:prstGeom>
        </p:spPr>
        <p:txBody>
          <a:bodyPr anchorCtr="0" anchor="t" bIns="91425" lIns="91425" spcFirstLastPara="1" rIns="91425" wrap="square" tIns="91425">
            <a:normAutofit/>
          </a:bodyPr>
          <a:lstStyle/>
          <a:p>
            <a:pPr indent="-333375" lvl="0" marL="457200" rtl="0" algn="l">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GANs are unsupervised learning algorithms but use a supervised loss </a:t>
            </a:r>
            <a:r>
              <a:rPr lang="en-GB" sz="1650">
                <a:solidFill>
                  <a:schemeClr val="dk1"/>
                </a:solidFill>
                <a:highlight>
                  <a:srgbClr val="FFFFFF"/>
                </a:highlight>
                <a:latin typeface="Roboto"/>
                <a:ea typeface="Roboto"/>
                <a:cs typeface="Roboto"/>
                <a:sym typeface="Roboto"/>
              </a:rPr>
              <a:t>trained together with the generative model in an </a:t>
            </a:r>
            <a:r>
              <a:rPr i="1" lang="en-GB" sz="1650">
                <a:solidFill>
                  <a:schemeClr val="dk1"/>
                </a:solidFill>
                <a:highlight>
                  <a:srgbClr val="FFFFFF"/>
                </a:highlight>
                <a:latin typeface="Roboto"/>
                <a:ea typeface="Roboto"/>
                <a:cs typeface="Roboto"/>
                <a:sym typeface="Roboto"/>
              </a:rPr>
              <a:t>adversarial</a:t>
            </a:r>
            <a:r>
              <a:rPr lang="en-GB" sz="1650">
                <a:solidFill>
                  <a:schemeClr val="dk1"/>
                </a:solidFill>
                <a:highlight>
                  <a:srgbClr val="FFFFFF"/>
                </a:highlight>
                <a:latin typeface="Roboto"/>
                <a:ea typeface="Roboto"/>
                <a:cs typeface="Roboto"/>
                <a:sym typeface="Roboto"/>
              </a:rPr>
              <a:t> manner (game theory)</a:t>
            </a:r>
            <a:endParaRPr sz="1650">
              <a:solidFill>
                <a:schemeClr val="dk1"/>
              </a:solidFill>
              <a:highlight>
                <a:srgbClr val="FFFFFF"/>
              </a:highlight>
              <a:latin typeface="Roboto"/>
              <a:ea typeface="Roboto"/>
              <a:cs typeface="Roboto"/>
              <a:sym typeface="Roboto"/>
            </a:endParaRPr>
          </a:p>
        </p:txBody>
      </p:sp>
      <p:pic>
        <p:nvPicPr>
          <p:cNvPr id="138" name="Google Shape;138;p24"/>
          <p:cNvPicPr preferRelativeResize="0"/>
          <p:nvPr/>
        </p:nvPicPr>
        <p:blipFill>
          <a:blip r:embed="rId3">
            <a:alphaModFix/>
          </a:blip>
          <a:stretch>
            <a:fillRect/>
          </a:stretch>
        </p:blipFill>
        <p:spPr>
          <a:xfrm>
            <a:off x="1626449" y="1794450"/>
            <a:ext cx="5755176" cy="3349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44" name="Google Shape;144;p25"/>
          <p:cNvSpPr txBox="1"/>
          <p:nvPr/>
        </p:nvSpPr>
        <p:spPr>
          <a:xfrm>
            <a:off x="0" y="0"/>
            <a:ext cx="3000000" cy="307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200">
                <a:solidFill>
                  <a:srgbClr val="202124"/>
                </a:solidFill>
                <a:highlight>
                  <a:srgbClr val="FFFFFF"/>
                </a:highlight>
                <a:latin typeface="Roboto"/>
                <a:ea typeface="Roboto"/>
                <a:cs typeface="Roboto"/>
                <a:sym typeface="Roboto"/>
              </a:rPr>
              <a:t>A generative adversarial network (GAN) has two parts:</a:t>
            </a:r>
            <a:endParaRPr sz="1200">
              <a:solidFill>
                <a:srgbClr val="202124"/>
              </a:solidFill>
              <a:highlight>
                <a:srgbClr val="FFFFFF"/>
              </a:highlight>
              <a:latin typeface="Roboto"/>
              <a:ea typeface="Roboto"/>
              <a:cs typeface="Roboto"/>
              <a:sym typeface="Roboto"/>
            </a:endParaRPr>
          </a:p>
          <a:p>
            <a:pPr indent="-304800" lvl="0" marL="457200" rtl="0" algn="l">
              <a:lnSpc>
                <a:spcPct val="115000"/>
              </a:lnSpc>
              <a:spcBef>
                <a:spcPts val="1200"/>
              </a:spcBef>
              <a:spcAft>
                <a:spcPts val="0"/>
              </a:spcAft>
              <a:buClr>
                <a:srgbClr val="202124"/>
              </a:buClr>
              <a:buSzPts val="1200"/>
              <a:buFont typeface="Roboto"/>
              <a:buChar char="●"/>
            </a:pPr>
            <a:r>
              <a:rPr lang="en-GB" sz="1200">
                <a:solidFill>
                  <a:srgbClr val="202124"/>
                </a:solidFill>
                <a:highlight>
                  <a:srgbClr val="FFFFFF"/>
                </a:highlight>
                <a:latin typeface="Roboto"/>
                <a:ea typeface="Roboto"/>
                <a:cs typeface="Roboto"/>
                <a:sym typeface="Roboto"/>
              </a:rPr>
              <a:t>The </a:t>
            </a:r>
            <a:r>
              <a:rPr b="1" lang="en-GB" sz="1200">
                <a:solidFill>
                  <a:srgbClr val="202124"/>
                </a:solidFill>
                <a:highlight>
                  <a:srgbClr val="FFFFFF"/>
                </a:highlight>
                <a:latin typeface="Roboto"/>
                <a:ea typeface="Roboto"/>
                <a:cs typeface="Roboto"/>
                <a:sym typeface="Roboto"/>
              </a:rPr>
              <a:t>generator</a:t>
            </a:r>
            <a:r>
              <a:rPr lang="en-GB" sz="1200">
                <a:solidFill>
                  <a:srgbClr val="202124"/>
                </a:solidFill>
                <a:highlight>
                  <a:srgbClr val="FFFFFF"/>
                </a:highlight>
                <a:latin typeface="Roboto"/>
                <a:ea typeface="Roboto"/>
                <a:cs typeface="Roboto"/>
                <a:sym typeface="Roboto"/>
              </a:rPr>
              <a:t> learns to generate plausible data. The generated instances become negative training examples for the discriminator.</a:t>
            </a:r>
            <a:endParaRPr sz="1200">
              <a:solidFill>
                <a:srgbClr val="202124"/>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02124"/>
              </a:buClr>
              <a:buSzPts val="1200"/>
              <a:buFont typeface="Roboto"/>
              <a:buChar char="●"/>
            </a:pPr>
            <a:r>
              <a:rPr lang="en-GB" sz="1200">
                <a:solidFill>
                  <a:srgbClr val="202124"/>
                </a:solidFill>
                <a:highlight>
                  <a:srgbClr val="FFFFFF"/>
                </a:highlight>
                <a:latin typeface="Roboto"/>
                <a:ea typeface="Roboto"/>
                <a:cs typeface="Roboto"/>
                <a:sym typeface="Roboto"/>
              </a:rPr>
              <a:t>The </a:t>
            </a:r>
            <a:r>
              <a:rPr b="1" lang="en-GB" sz="1200">
                <a:solidFill>
                  <a:srgbClr val="202124"/>
                </a:solidFill>
                <a:highlight>
                  <a:srgbClr val="FFFFFF"/>
                </a:highlight>
                <a:latin typeface="Roboto"/>
                <a:ea typeface="Roboto"/>
                <a:cs typeface="Roboto"/>
                <a:sym typeface="Roboto"/>
              </a:rPr>
              <a:t>discriminator</a:t>
            </a:r>
            <a:r>
              <a:rPr lang="en-GB" sz="1200">
                <a:solidFill>
                  <a:srgbClr val="202124"/>
                </a:solidFill>
                <a:highlight>
                  <a:srgbClr val="FFFFFF"/>
                </a:highlight>
                <a:latin typeface="Roboto"/>
                <a:ea typeface="Roboto"/>
                <a:cs typeface="Roboto"/>
                <a:sym typeface="Roboto"/>
              </a:rPr>
              <a:t> learns to distinguish the generator's fake data from real data. The discriminator penalizes the generator for producing implausible results.</a:t>
            </a:r>
            <a:endParaRPr sz="1200">
              <a:solidFill>
                <a:srgbClr val="202124"/>
              </a:solidFill>
              <a:highlight>
                <a:srgbClr val="FFFFFF"/>
              </a:highlight>
              <a:latin typeface="Roboto"/>
              <a:ea typeface="Roboto"/>
              <a:cs typeface="Roboto"/>
              <a:sym typeface="Roboto"/>
            </a:endParaRPr>
          </a:p>
        </p:txBody>
      </p:sp>
      <p:grpSp>
        <p:nvGrpSpPr>
          <p:cNvPr id="145" name="Google Shape;145;p25"/>
          <p:cNvGrpSpPr/>
          <p:nvPr/>
        </p:nvGrpSpPr>
        <p:grpSpPr>
          <a:xfrm>
            <a:off x="3734750" y="171125"/>
            <a:ext cx="5052102" cy="2582725"/>
            <a:chOff x="173325" y="1244450"/>
            <a:chExt cx="5052102" cy="2582725"/>
          </a:xfrm>
        </p:grpSpPr>
        <p:pic>
          <p:nvPicPr>
            <p:cNvPr id="146" name="Google Shape;146;p25"/>
            <p:cNvPicPr preferRelativeResize="0"/>
            <p:nvPr/>
          </p:nvPicPr>
          <p:blipFill>
            <a:blip r:embed="rId3">
              <a:alphaModFix/>
            </a:blip>
            <a:stretch>
              <a:fillRect/>
            </a:stretch>
          </p:blipFill>
          <p:spPr>
            <a:xfrm>
              <a:off x="173325" y="1244450"/>
              <a:ext cx="5052102" cy="2582725"/>
            </a:xfrm>
            <a:prstGeom prst="rect">
              <a:avLst/>
            </a:prstGeom>
            <a:noFill/>
            <a:ln>
              <a:noFill/>
            </a:ln>
          </p:spPr>
        </p:pic>
        <p:sp>
          <p:nvSpPr>
            <p:cNvPr id="147" name="Google Shape;147;p25"/>
            <p:cNvSpPr txBox="1"/>
            <p:nvPr/>
          </p:nvSpPr>
          <p:spPr>
            <a:xfrm>
              <a:off x="3094450" y="1345100"/>
              <a:ext cx="2090700" cy="6156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rgbClr val="3C78D8"/>
                  </a:solidFill>
                </a:rPr>
                <a:t>Generator Loss</a:t>
              </a:r>
              <a:endParaRPr b="1">
                <a:solidFill>
                  <a:srgbClr val="3C78D8"/>
                </a:solidFill>
              </a:endParaRPr>
            </a:p>
            <a:p>
              <a:pPr indent="0" lvl="0" marL="0" rtl="0" algn="l">
                <a:spcBef>
                  <a:spcPts val="0"/>
                </a:spcBef>
                <a:spcAft>
                  <a:spcPts val="0"/>
                </a:spcAft>
                <a:buNone/>
              </a:pPr>
              <a:r>
                <a:rPr b="1" lang="en-GB">
                  <a:solidFill>
                    <a:srgbClr val="FF9900"/>
                  </a:solidFill>
                </a:rPr>
                <a:t>Discriminator Loss</a:t>
              </a:r>
              <a:endParaRPr b="1">
                <a:solidFill>
                  <a:srgbClr val="FF9900"/>
                </a:solidFill>
              </a:endParaRPr>
            </a:p>
          </p:txBody>
        </p:sp>
      </p:grpSp>
      <p:sp>
        <p:nvSpPr>
          <p:cNvPr id="148" name="Google Shape;148;p25"/>
          <p:cNvSpPr txBox="1"/>
          <p:nvPr/>
        </p:nvSpPr>
        <p:spPr>
          <a:xfrm>
            <a:off x="2648425" y="2753850"/>
            <a:ext cx="5101500" cy="219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b="1" lang="en-GB" sz="1700">
                <a:solidFill>
                  <a:srgbClr val="202124"/>
                </a:solidFill>
                <a:highlight>
                  <a:srgbClr val="FFFFFF"/>
                </a:highlight>
              </a:rPr>
              <a:t>Alternating Training</a:t>
            </a:r>
            <a:endParaRPr b="1" sz="1700">
              <a:solidFill>
                <a:srgbClr val="202124"/>
              </a:solidFill>
              <a:highlight>
                <a:srgbClr val="FFFFFF"/>
              </a:highlight>
            </a:endParaRPr>
          </a:p>
          <a:p>
            <a:pPr indent="0" lvl="0" marL="0" rtl="0" algn="l">
              <a:lnSpc>
                <a:spcPct val="115000"/>
              </a:lnSpc>
              <a:spcBef>
                <a:spcPts val="1200"/>
              </a:spcBef>
              <a:spcAft>
                <a:spcPts val="0"/>
              </a:spcAft>
              <a:buNone/>
            </a:pPr>
            <a:r>
              <a:rPr lang="en-GB" sz="1200">
                <a:solidFill>
                  <a:srgbClr val="202124"/>
                </a:solidFill>
                <a:highlight>
                  <a:srgbClr val="FFFFFF"/>
                </a:highlight>
                <a:latin typeface="Roboto"/>
                <a:ea typeface="Roboto"/>
                <a:cs typeface="Roboto"/>
                <a:sym typeface="Roboto"/>
              </a:rPr>
              <a:t>The generator and the discriminator have different training processes. So how do we train the GAN as a whole?</a:t>
            </a:r>
            <a:endParaRPr sz="1200">
              <a:solidFill>
                <a:srgbClr val="202124"/>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GB" sz="1200">
                <a:solidFill>
                  <a:srgbClr val="202124"/>
                </a:solidFill>
                <a:highlight>
                  <a:srgbClr val="FFFFFF"/>
                </a:highlight>
                <a:latin typeface="Roboto"/>
                <a:ea typeface="Roboto"/>
                <a:cs typeface="Roboto"/>
                <a:sym typeface="Roboto"/>
              </a:rPr>
              <a:t>GAN training proceeds in alternating periods:</a:t>
            </a:r>
            <a:endParaRPr sz="1200">
              <a:solidFill>
                <a:srgbClr val="202124"/>
              </a:solidFill>
              <a:highlight>
                <a:srgbClr val="FFFFFF"/>
              </a:highlight>
              <a:latin typeface="Roboto"/>
              <a:ea typeface="Roboto"/>
              <a:cs typeface="Roboto"/>
              <a:sym typeface="Roboto"/>
            </a:endParaRPr>
          </a:p>
          <a:p>
            <a:pPr indent="-304800" lvl="0" marL="457200" rtl="0" algn="l">
              <a:lnSpc>
                <a:spcPct val="115000"/>
              </a:lnSpc>
              <a:spcBef>
                <a:spcPts val="1200"/>
              </a:spcBef>
              <a:spcAft>
                <a:spcPts val="0"/>
              </a:spcAft>
              <a:buClr>
                <a:srgbClr val="202124"/>
              </a:buClr>
              <a:buSzPts val="1200"/>
              <a:buFont typeface="Roboto"/>
              <a:buAutoNum type="arabicPeriod"/>
            </a:pPr>
            <a:r>
              <a:rPr lang="en-GB" sz="1200">
                <a:solidFill>
                  <a:srgbClr val="202124"/>
                </a:solidFill>
                <a:highlight>
                  <a:srgbClr val="FFFFFF"/>
                </a:highlight>
                <a:latin typeface="Roboto"/>
                <a:ea typeface="Roboto"/>
                <a:cs typeface="Roboto"/>
                <a:sym typeface="Roboto"/>
              </a:rPr>
              <a:t>The discriminator trains for one or more epochs.</a:t>
            </a:r>
            <a:endParaRPr sz="1200">
              <a:solidFill>
                <a:srgbClr val="202124"/>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02124"/>
              </a:buClr>
              <a:buSzPts val="1200"/>
              <a:buFont typeface="Roboto"/>
              <a:buAutoNum type="arabicPeriod"/>
            </a:pPr>
            <a:r>
              <a:rPr lang="en-GB" sz="1200">
                <a:solidFill>
                  <a:srgbClr val="202124"/>
                </a:solidFill>
                <a:highlight>
                  <a:srgbClr val="FFFFFF"/>
                </a:highlight>
                <a:latin typeface="Roboto"/>
                <a:ea typeface="Roboto"/>
                <a:cs typeface="Roboto"/>
                <a:sym typeface="Roboto"/>
              </a:rPr>
              <a:t>The generator trains for one or more epochs.</a:t>
            </a:r>
            <a:endParaRPr sz="1200">
              <a:solidFill>
                <a:srgbClr val="202124"/>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02124"/>
              </a:buClr>
              <a:buSzPts val="1200"/>
              <a:buFont typeface="Roboto"/>
              <a:buAutoNum type="arabicPeriod"/>
            </a:pPr>
            <a:r>
              <a:rPr lang="en-GB" sz="1200">
                <a:solidFill>
                  <a:srgbClr val="202124"/>
                </a:solidFill>
                <a:highlight>
                  <a:srgbClr val="FFFFFF"/>
                </a:highlight>
                <a:latin typeface="Roboto"/>
                <a:ea typeface="Roboto"/>
                <a:cs typeface="Roboto"/>
                <a:sym typeface="Roboto"/>
              </a:rPr>
              <a:t>Repeat steps 1 and 2.</a:t>
            </a:r>
            <a:endParaRPr sz="1200">
              <a:solidFill>
                <a:srgbClr val="202124"/>
              </a:solidFill>
              <a:highlight>
                <a:srgbClr val="FFFFFF"/>
              </a:highlight>
              <a:latin typeface="Roboto"/>
              <a:ea typeface="Roboto"/>
              <a:cs typeface="Roboto"/>
              <a:sym typeface="Roboto"/>
            </a:endParaRPr>
          </a:p>
        </p:txBody>
      </p:sp>
      <p:sp>
        <p:nvSpPr>
          <p:cNvPr id="149" name="Google Shape;149;p25"/>
          <p:cNvSpPr/>
          <p:nvPr/>
        </p:nvSpPr>
        <p:spPr>
          <a:xfrm>
            <a:off x="5012800" y="2204850"/>
            <a:ext cx="3594600" cy="549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100">
                <a:solidFill>
                  <a:srgbClr val="FF0000"/>
                </a:solidFill>
              </a:rPr>
              <a:t>The generator learns to fool the discriminator</a:t>
            </a:r>
            <a:endParaRPr sz="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Diffusion models are autoencoders</a:t>
            </a:r>
            <a:endParaRPr/>
          </a:p>
        </p:txBody>
      </p:sp>
      <p:sp>
        <p:nvSpPr>
          <p:cNvPr id="155" name="Google Shape;155;p26"/>
          <p:cNvSpPr txBox="1"/>
          <p:nvPr>
            <p:ph idx="1" type="body"/>
          </p:nvPr>
        </p:nvSpPr>
        <p:spPr>
          <a:xfrm>
            <a:off x="311700" y="11720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u="sng">
                <a:solidFill>
                  <a:schemeClr val="accent5"/>
                </a:solidFill>
                <a:hlinkClick r:id="rId3">
                  <a:extLst>
                    <a:ext uri="{A12FA001-AC4F-418D-AE19-62706E023703}">
                      <ahyp:hlinkClr val="tx"/>
                    </a:ext>
                  </a:extLst>
                </a:hlinkClick>
              </a:rPr>
              <a:t>The Illustrated Stable Diffusion – Jay Alammar</a:t>
            </a:r>
            <a:endParaRPr/>
          </a:p>
          <a:p>
            <a:pPr indent="0" lvl="0" marL="0" rtl="0" algn="l">
              <a:spcBef>
                <a:spcPts val="1200"/>
              </a:spcBef>
              <a:spcAft>
                <a:spcPts val="0"/>
              </a:spcAft>
              <a:buNone/>
            </a:pPr>
            <a:r>
              <a:rPr lang="en-GB" u="sng">
                <a:solidFill>
                  <a:schemeClr val="hlink"/>
                </a:solidFill>
                <a:hlinkClick r:id="rId4"/>
              </a:rPr>
              <a:t>Diffusion models are autoencoders – Sander Dieleman</a:t>
            </a:r>
            <a:endParaRPr/>
          </a:p>
          <a:p>
            <a:pPr indent="0" lvl="0" marL="0" rtl="0" algn="l">
              <a:spcBef>
                <a:spcPts val="1200"/>
              </a:spcBef>
              <a:spcAft>
                <a:spcPts val="0"/>
              </a:spcAft>
              <a:buNone/>
            </a:pPr>
            <a:r>
              <a:rPr lang="en-GB" u="sng">
                <a:solidFill>
                  <a:schemeClr val="hlink"/>
                </a:solidFill>
                <a:hlinkClick r:id="rId5"/>
              </a:rPr>
              <a:t>High-performance image generation using Stable Diffusion in KerasCV</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56" name="Google Shape;156;p26"/>
          <p:cNvPicPr preferRelativeResize="0"/>
          <p:nvPr/>
        </p:nvPicPr>
        <p:blipFill>
          <a:blip r:embed="rId6">
            <a:alphaModFix/>
          </a:blip>
          <a:stretch>
            <a:fillRect/>
          </a:stretch>
        </p:blipFill>
        <p:spPr>
          <a:xfrm>
            <a:off x="4906600" y="2567800"/>
            <a:ext cx="2870750" cy="1913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1941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solidFill>
                  <a:srgbClr val="0000FF"/>
                </a:solidFill>
              </a:rPr>
              <a:t>(DL)</a:t>
            </a:r>
            <a:r>
              <a:rPr lang="en-GB"/>
              <a:t> </a:t>
            </a:r>
            <a:r>
              <a:rPr lang="en-GB">
                <a:solidFill>
                  <a:srgbClr val="FF0000"/>
                </a:solidFill>
              </a:rPr>
              <a:t>Reinforcement Learning</a:t>
            </a:r>
            <a:endParaRPr>
              <a:solidFill>
                <a:srgbClr val="FF0000"/>
              </a:solidFill>
            </a:endParaRPr>
          </a:p>
        </p:txBody>
      </p:sp>
      <p:sp>
        <p:nvSpPr>
          <p:cNvPr id="162" name="Google Shape;162;p27"/>
          <p:cNvSpPr txBox="1"/>
          <p:nvPr>
            <p:ph idx="1" type="body"/>
          </p:nvPr>
        </p:nvSpPr>
        <p:spPr>
          <a:xfrm>
            <a:off x="311700" y="801500"/>
            <a:ext cx="8520600" cy="376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sz="1450">
                <a:solidFill>
                  <a:srgbClr val="111827"/>
                </a:solidFill>
                <a:highlight>
                  <a:srgbClr val="FFFFFF"/>
                </a:highlight>
                <a:latin typeface="Times New Roman"/>
                <a:ea typeface="Times New Roman"/>
                <a:cs typeface="Times New Roman"/>
                <a:sym typeface="Times New Roman"/>
              </a:rPr>
              <a:t>The idea behind Reinforcement Learning is that an agent (an AI) will learn from the environment by interacting with it (through trial and error) and receiving rewards (negative or positive) as feedback for performing actions (instead of labels).</a:t>
            </a:r>
            <a:endParaRPr sz="1450">
              <a:solidFill>
                <a:srgbClr val="111827"/>
              </a:solidFill>
              <a:highlight>
                <a:srgbClr val="FFFFFF"/>
              </a:highlight>
              <a:latin typeface="Times New Roman"/>
              <a:ea typeface="Times New Roman"/>
              <a:cs typeface="Times New Roman"/>
              <a:sym typeface="Times New Roman"/>
            </a:endParaRPr>
          </a:p>
          <a:p>
            <a:pPr indent="0" lvl="0" marL="0" rtl="0" algn="l">
              <a:spcBef>
                <a:spcPts val="1800"/>
              </a:spcBef>
              <a:spcAft>
                <a:spcPts val="0"/>
              </a:spcAft>
              <a:buNone/>
            </a:pPr>
            <a:r>
              <a:rPr lang="en-GB" sz="1450">
                <a:solidFill>
                  <a:srgbClr val="111827"/>
                </a:solidFill>
                <a:highlight>
                  <a:srgbClr val="FFFFFF"/>
                </a:highlight>
                <a:latin typeface="Times New Roman"/>
                <a:ea typeface="Times New Roman"/>
                <a:cs typeface="Times New Roman"/>
                <a:sym typeface="Times New Roman"/>
              </a:rPr>
              <a:t>Learning from interaction with the environment comes from our natural experiences.</a:t>
            </a:r>
            <a:endParaRPr sz="1450">
              <a:solidFill>
                <a:srgbClr val="111827"/>
              </a:solidFill>
              <a:highlight>
                <a:srgbClr val="FFFFFF"/>
              </a:highlight>
              <a:latin typeface="Times New Roman"/>
              <a:ea typeface="Times New Roman"/>
              <a:cs typeface="Times New Roman"/>
              <a:sym typeface="Times New Roman"/>
            </a:endParaRPr>
          </a:p>
          <a:p>
            <a:pPr indent="0" lvl="0" marL="0" rtl="0" algn="l">
              <a:spcBef>
                <a:spcPts val="1800"/>
              </a:spcBef>
              <a:spcAft>
                <a:spcPts val="0"/>
              </a:spcAft>
              <a:buClr>
                <a:schemeClr val="dk1"/>
              </a:buClr>
              <a:buSzPts val="1100"/>
              <a:buFont typeface="Arial"/>
              <a:buNone/>
            </a:pPr>
            <a:r>
              <a:rPr lang="en-GB" sz="1450">
                <a:solidFill>
                  <a:srgbClr val="111827"/>
                </a:solidFill>
                <a:highlight>
                  <a:srgbClr val="FFFFFF"/>
                </a:highlight>
                <a:latin typeface="Times New Roman"/>
                <a:ea typeface="Times New Roman"/>
                <a:cs typeface="Times New Roman"/>
                <a:sym typeface="Times New Roman"/>
              </a:rPr>
              <a:t>The label </a:t>
            </a:r>
            <a:r>
              <a:rPr lang="en-GB" sz="1200">
                <a:solidFill>
                  <a:srgbClr val="BDC1C6"/>
                </a:solidFill>
                <a:highlight>
                  <a:srgbClr val="202124"/>
                </a:highlight>
              </a:rPr>
              <a:t>RL uses rewards and penalties instead of labels</a:t>
            </a:r>
            <a:endParaRPr sz="1450">
              <a:solidFill>
                <a:srgbClr val="111827"/>
              </a:solidFill>
              <a:highlight>
                <a:srgbClr val="FFFFFF"/>
              </a:highlight>
              <a:latin typeface="Times New Roman"/>
              <a:ea typeface="Times New Roman"/>
              <a:cs typeface="Times New Roman"/>
              <a:sym typeface="Times New Roman"/>
            </a:endParaRPr>
          </a:p>
          <a:p>
            <a:pPr indent="0" lvl="0" marL="0" rtl="0" algn="l">
              <a:spcBef>
                <a:spcPts val="1800"/>
              </a:spcBef>
              <a:spcAft>
                <a:spcPts val="1200"/>
              </a:spcAft>
              <a:buNone/>
            </a:pPr>
            <a:r>
              <a:t/>
            </a:r>
            <a:endParaRPr/>
          </a:p>
        </p:txBody>
      </p:sp>
      <p:pic>
        <p:nvPicPr>
          <p:cNvPr id="163" name="Google Shape;163;p27"/>
          <p:cNvPicPr preferRelativeResize="0"/>
          <p:nvPr/>
        </p:nvPicPr>
        <p:blipFill>
          <a:blip r:embed="rId3">
            <a:alphaModFix/>
          </a:blip>
          <a:stretch>
            <a:fillRect/>
          </a:stretch>
        </p:blipFill>
        <p:spPr>
          <a:xfrm>
            <a:off x="0" y="2355700"/>
            <a:ext cx="4956326" cy="2786175"/>
          </a:xfrm>
          <a:prstGeom prst="rect">
            <a:avLst/>
          </a:prstGeom>
          <a:noFill/>
          <a:ln>
            <a:noFill/>
          </a:ln>
        </p:spPr>
      </p:pic>
      <p:pic>
        <p:nvPicPr>
          <p:cNvPr id="164" name="Google Shape;164;p27"/>
          <p:cNvPicPr preferRelativeResize="0"/>
          <p:nvPr/>
        </p:nvPicPr>
        <p:blipFill>
          <a:blip r:embed="rId4">
            <a:alphaModFix/>
          </a:blip>
          <a:stretch>
            <a:fillRect/>
          </a:stretch>
        </p:blipFill>
        <p:spPr>
          <a:xfrm>
            <a:off x="4396825" y="2321006"/>
            <a:ext cx="4670500" cy="2061451"/>
          </a:xfrm>
          <a:prstGeom prst="rect">
            <a:avLst/>
          </a:prstGeom>
          <a:noFill/>
          <a:ln>
            <a:noFill/>
          </a:ln>
        </p:spPr>
      </p:pic>
      <p:sp>
        <p:nvSpPr>
          <p:cNvPr id="165" name="Google Shape;165;p27"/>
          <p:cNvSpPr txBox="1"/>
          <p:nvPr/>
        </p:nvSpPr>
        <p:spPr>
          <a:xfrm>
            <a:off x="5638325" y="4787875"/>
            <a:ext cx="334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u="sng">
                <a:solidFill>
                  <a:schemeClr val="hlink"/>
                </a:solidFill>
                <a:hlinkClick r:id="rId5"/>
              </a:rPr>
              <a:t>https://huggingface.co/blog/deep-rl-intro</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0"/>
              </a:spcAft>
              <a:buNone/>
            </a:pPr>
            <a:r>
              <a:rPr b="1" lang="en-GB" sz="1700">
                <a:solidFill>
                  <a:srgbClr val="02373F"/>
                </a:solidFill>
              </a:rPr>
              <a:t>What is Q-learning? </a:t>
            </a:r>
            <a:endParaRPr sz="1100">
              <a:solidFill>
                <a:srgbClr val="02373F"/>
              </a:solidFill>
              <a:latin typeface="Roboto"/>
              <a:ea typeface="Roboto"/>
              <a:cs typeface="Roboto"/>
              <a:sym typeface="Roboto"/>
            </a:endParaRPr>
          </a:p>
          <a:p>
            <a:pPr indent="0" lvl="0" marL="0" rtl="0" algn="l">
              <a:lnSpc>
                <a:spcPct val="115000"/>
              </a:lnSpc>
              <a:spcBef>
                <a:spcPts val="0"/>
              </a:spcBef>
              <a:spcAft>
                <a:spcPts val="0"/>
              </a:spcAft>
              <a:buClr>
                <a:schemeClr val="dk1"/>
              </a:buClr>
              <a:buSzPct val="100000"/>
              <a:buFont typeface="Arial"/>
              <a:buNone/>
            </a:pPr>
            <a:r>
              <a:t/>
            </a:r>
            <a:endParaRPr sz="1100"/>
          </a:p>
          <a:p>
            <a:pPr indent="0" lvl="0" marL="0" rtl="0" algn="l">
              <a:spcBef>
                <a:spcPts val="0"/>
              </a:spcBef>
              <a:spcAft>
                <a:spcPts val="0"/>
              </a:spcAft>
              <a:buNone/>
            </a:pPr>
            <a:r>
              <a:t/>
            </a:r>
            <a:endParaRPr/>
          </a:p>
        </p:txBody>
      </p:sp>
      <p:sp>
        <p:nvSpPr>
          <p:cNvPr id="171" name="Google Shape;17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marR="0" rtl="0" algn="l">
              <a:lnSpc>
                <a:spcPct val="150000"/>
              </a:lnSpc>
              <a:spcBef>
                <a:spcPts val="0"/>
              </a:spcBef>
              <a:spcAft>
                <a:spcPts val="0"/>
              </a:spcAft>
              <a:buClr>
                <a:srgbClr val="02373F"/>
              </a:buClr>
              <a:buSzPts val="1300"/>
              <a:buFont typeface="Roboto"/>
              <a:buChar char="●"/>
            </a:pPr>
            <a:r>
              <a:rPr lang="en-GB" sz="1300">
                <a:solidFill>
                  <a:srgbClr val="02373F"/>
                </a:solidFill>
                <a:latin typeface="Roboto"/>
                <a:ea typeface="Roboto"/>
                <a:cs typeface="Roboto"/>
                <a:sym typeface="Roboto"/>
              </a:rPr>
              <a:t>The “information you have” gathered from your previous games, encoded into a table.</a:t>
            </a:r>
            <a:endParaRPr sz="1300">
              <a:solidFill>
                <a:srgbClr val="02373F"/>
              </a:solidFill>
              <a:latin typeface="Roboto"/>
              <a:ea typeface="Roboto"/>
              <a:cs typeface="Roboto"/>
              <a:sym typeface="Roboto"/>
            </a:endParaRPr>
          </a:p>
          <a:p>
            <a:pPr indent="-311150" lvl="0" marL="457200" rtl="0" algn="l">
              <a:lnSpc>
                <a:spcPct val="150000"/>
              </a:lnSpc>
              <a:spcBef>
                <a:spcPts val="0"/>
              </a:spcBef>
              <a:spcAft>
                <a:spcPts val="0"/>
              </a:spcAft>
              <a:buClr>
                <a:srgbClr val="02373F"/>
              </a:buClr>
              <a:buSzPts val="1300"/>
              <a:buFont typeface="Roboto"/>
              <a:buChar char="●"/>
            </a:pPr>
            <a:r>
              <a:rPr lang="en-GB" sz="1300">
                <a:solidFill>
                  <a:srgbClr val="02373F"/>
                </a:solidFill>
                <a:latin typeface="Roboto"/>
                <a:ea typeface="Roboto"/>
                <a:cs typeface="Roboto"/>
                <a:sym typeface="Roboto"/>
              </a:rPr>
              <a:t>Value of an action = Immediate value + sum of all optimal future actions</a:t>
            </a:r>
            <a:endParaRPr sz="1300">
              <a:solidFill>
                <a:srgbClr val="02373F"/>
              </a:solidFill>
              <a:latin typeface="Roboto"/>
              <a:ea typeface="Roboto"/>
              <a:cs typeface="Roboto"/>
              <a:sym typeface="Roboto"/>
            </a:endParaRPr>
          </a:p>
          <a:p>
            <a:pPr indent="-311150" lvl="0" marL="457200" rtl="0" algn="l">
              <a:lnSpc>
                <a:spcPct val="150000"/>
              </a:lnSpc>
              <a:spcBef>
                <a:spcPts val="0"/>
              </a:spcBef>
              <a:spcAft>
                <a:spcPts val="0"/>
              </a:spcAft>
              <a:buClr>
                <a:srgbClr val="02373F"/>
              </a:buClr>
              <a:buSzPts val="1300"/>
              <a:buFont typeface="Roboto"/>
              <a:buChar char="●"/>
            </a:pPr>
            <a:r>
              <a:rPr lang="en-GB" sz="1300">
                <a:solidFill>
                  <a:srgbClr val="02373F"/>
                </a:solidFill>
                <a:latin typeface="Roboto"/>
                <a:ea typeface="Roboto"/>
                <a:cs typeface="Roboto"/>
                <a:sym typeface="Roboto"/>
              </a:rPr>
              <a:t>Update the value estimation of an action based on the reward we got and the reward we expect next.</a:t>
            </a:r>
            <a:endParaRPr sz="1300">
              <a:solidFill>
                <a:srgbClr val="02373F"/>
              </a:solidFill>
              <a:latin typeface="Roboto"/>
              <a:ea typeface="Roboto"/>
              <a:cs typeface="Roboto"/>
              <a:sym typeface="Roboto"/>
            </a:endParaRPr>
          </a:p>
        </p:txBody>
      </p:sp>
      <p:pic>
        <p:nvPicPr>
          <p:cNvPr id="172" name="Google Shape;172;p28"/>
          <p:cNvPicPr preferRelativeResize="0"/>
          <p:nvPr/>
        </p:nvPicPr>
        <p:blipFill>
          <a:blip r:embed="rId3">
            <a:alphaModFix/>
          </a:blip>
          <a:stretch>
            <a:fillRect/>
          </a:stretch>
        </p:blipFill>
        <p:spPr>
          <a:xfrm>
            <a:off x="619125" y="2442371"/>
            <a:ext cx="4381275" cy="2324900"/>
          </a:xfrm>
          <a:prstGeom prst="rect">
            <a:avLst/>
          </a:prstGeom>
          <a:noFill/>
          <a:ln>
            <a:noFill/>
          </a:ln>
        </p:spPr>
      </p:pic>
      <p:sp>
        <p:nvSpPr>
          <p:cNvPr id="173" name="Google Shape;173;p28"/>
          <p:cNvSpPr txBox="1"/>
          <p:nvPr/>
        </p:nvSpPr>
        <p:spPr>
          <a:xfrm>
            <a:off x="5345600" y="2660750"/>
            <a:ext cx="3700800" cy="1410300"/>
          </a:xfrm>
          <a:prstGeom prst="rect">
            <a:avLst/>
          </a:prstGeom>
          <a:noFill/>
          <a:ln>
            <a:noFill/>
          </a:ln>
        </p:spPr>
        <p:txBody>
          <a:bodyPr anchorCtr="0" anchor="t" bIns="91425" lIns="91425" spcFirstLastPara="1" rIns="91425" wrap="square" tIns="91425">
            <a:spAutoFit/>
          </a:bodyPr>
          <a:lstStyle/>
          <a:p>
            <a:pPr indent="0" lvl="0" marL="0" rtl="0" algn="l">
              <a:lnSpc>
                <a:spcPct val="162500"/>
              </a:lnSpc>
              <a:spcBef>
                <a:spcPts val="0"/>
              </a:spcBef>
              <a:spcAft>
                <a:spcPts val="0"/>
              </a:spcAft>
              <a:buNone/>
            </a:pPr>
            <a:r>
              <a:t/>
            </a:r>
            <a:endParaRPr sz="1100">
              <a:solidFill>
                <a:srgbClr val="02373F"/>
              </a:solidFill>
              <a:latin typeface="Roboto"/>
              <a:ea typeface="Roboto"/>
              <a:cs typeface="Roboto"/>
              <a:sym typeface="Roboto"/>
            </a:endParaRPr>
          </a:p>
          <a:p>
            <a:pPr indent="-298450" lvl="0" marL="457200" rtl="0" algn="l">
              <a:lnSpc>
                <a:spcPct val="162500"/>
              </a:lnSpc>
              <a:spcBef>
                <a:spcPts val="1800"/>
              </a:spcBef>
              <a:spcAft>
                <a:spcPts val="0"/>
              </a:spcAft>
              <a:buClr>
                <a:srgbClr val="02373F"/>
              </a:buClr>
              <a:buSzPts val="1100"/>
              <a:buFont typeface="Roboto"/>
              <a:buChar char="●"/>
            </a:pPr>
            <a:r>
              <a:rPr lang="en-GB" sz="1100">
                <a:solidFill>
                  <a:srgbClr val="02373F"/>
                </a:solidFill>
                <a:latin typeface="Roboto"/>
                <a:ea typeface="Roboto"/>
                <a:cs typeface="Roboto"/>
                <a:sym typeface="Roboto"/>
              </a:rPr>
              <a:t>The discount will define how much we weigh future rewards over the one we just experienced.</a:t>
            </a:r>
            <a:endParaRPr sz="1100">
              <a:solidFill>
                <a:srgbClr val="02373F"/>
              </a:solidFill>
              <a:latin typeface="Roboto"/>
              <a:ea typeface="Roboto"/>
              <a:cs typeface="Roboto"/>
              <a:sym typeface="Roboto"/>
            </a:endParaRPr>
          </a:p>
          <a:p>
            <a:pPr indent="-298450" lvl="0" marL="457200" rtl="0" algn="l">
              <a:lnSpc>
                <a:spcPct val="162500"/>
              </a:lnSpc>
              <a:spcBef>
                <a:spcPts val="0"/>
              </a:spcBef>
              <a:spcAft>
                <a:spcPts val="0"/>
              </a:spcAft>
              <a:buClr>
                <a:srgbClr val="02373F"/>
              </a:buClr>
              <a:buSzPts val="1100"/>
              <a:buFont typeface="Roboto"/>
              <a:buChar char="●"/>
            </a:pPr>
            <a:r>
              <a:rPr lang="en-GB" sz="1100">
                <a:solidFill>
                  <a:srgbClr val="02373F"/>
                </a:solidFill>
                <a:latin typeface="Roboto"/>
                <a:ea typeface="Roboto"/>
                <a:cs typeface="Roboto"/>
                <a:sym typeface="Roboto"/>
              </a:rPr>
              <a:t>The learning rate is like in gradient descent.</a:t>
            </a:r>
            <a:endParaRPr sz="1100">
              <a:solidFill>
                <a:srgbClr val="02373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311700" y="407675"/>
            <a:ext cx="8520600" cy="51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sz="2055">
                <a:highlight>
                  <a:srgbClr val="FFFFFF"/>
                </a:highlight>
              </a:rPr>
              <a:t>Learning Q from trial and error (no targets)</a:t>
            </a:r>
            <a:endParaRPr b="1" sz="2055">
              <a:highlight>
                <a:srgbClr val="FFFF00"/>
              </a:highlight>
            </a:endParaRPr>
          </a:p>
        </p:txBody>
      </p:sp>
      <p:sp>
        <p:nvSpPr>
          <p:cNvPr id="179" name="Google Shape;17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650">
                <a:solidFill>
                  <a:srgbClr val="0A0A23"/>
                </a:solidFill>
                <a:highlight>
                  <a:srgbClr val="FFFFFF"/>
                </a:highlight>
              </a:rPr>
              <a:t>Q-table score will be the maximum expected future reward that the robot will get if it takes that action at that state. This is an iterative process, as we need to improve the Q-Table at each iteration.</a:t>
            </a:r>
            <a:endParaRPr sz="1650">
              <a:solidFill>
                <a:srgbClr val="0A0A23"/>
              </a:solidFill>
              <a:highlight>
                <a:srgbClr val="FFFFFF"/>
              </a:highlight>
            </a:endParaRPr>
          </a:p>
          <a:p>
            <a:pPr indent="0" lvl="0" marL="0" rtl="0" algn="l">
              <a:spcBef>
                <a:spcPts val="1200"/>
              </a:spcBef>
              <a:spcAft>
                <a:spcPts val="1200"/>
              </a:spcAft>
              <a:buNone/>
            </a:pPr>
            <a:r>
              <a:t/>
            </a:r>
            <a:endParaRPr sz="1650">
              <a:solidFill>
                <a:srgbClr val="0A0A23"/>
              </a:solidFill>
              <a:highlight>
                <a:srgbClr val="FFFFFF"/>
              </a:highlight>
            </a:endParaRPr>
          </a:p>
        </p:txBody>
      </p:sp>
      <p:pic>
        <p:nvPicPr>
          <p:cNvPr id="180" name="Google Shape;180;p29"/>
          <p:cNvPicPr preferRelativeResize="0"/>
          <p:nvPr/>
        </p:nvPicPr>
        <p:blipFill rotWithShape="1">
          <a:blip r:embed="rId3">
            <a:alphaModFix/>
          </a:blip>
          <a:srcRect b="0" l="9820" r="5733" t="0"/>
          <a:stretch/>
        </p:blipFill>
        <p:spPr>
          <a:xfrm>
            <a:off x="232825" y="2491100"/>
            <a:ext cx="3416176" cy="2275550"/>
          </a:xfrm>
          <a:prstGeom prst="rect">
            <a:avLst/>
          </a:prstGeom>
          <a:noFill/>
          <a:ln>
            <a:noFill/>
          </a:ln>
        </p:spPr>
      </p:pic>
      <p:pic>
        <p:nvPicPr>
          <p:cNvPr id="181" name="Google Shape;181;p29"/>
          <p:cNvPicPr preferRelativeResize="0"/>
          <p:nvPr/>
        </p:nvPicPr>
        <p:blipFill>
          <a:blip r:embed="rId4">
            <a:alphaModFix/>
          </a:blip>
          <a:stretch>
            <a:fillRect/>
          </a:stretch>
        </p:blipFill>
        <p:spPr>
          <a:xfrm>
            <a:off x="4826470" y="2822725"/>
            <a:ext cx="3648000" cy="2069350"/>
          </a:xfrm>
          <a:prstGeom prst="rect">
            <a:avLst/>
          </a:prstGeom>
          <a:noFill/>
          <a:ln>
            <a:noFill/>
          </a:ln>
        </p:spPr>
      </p:pic>
      <p:sp>
        <p:nvSpPr>
          <p:cNvPr id="182" name="Google Shape;182;p29"/>
          <p:cNvSpPr txBox="1"/>
          <p:nvPr/>
        </p:nvSpPr>
        <p:spPr>
          <a:xfrm>
            <a:off x="4405925" y="2237725"/>
            <a:ext cx="43929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GB" sz="1300">
                <a:solidFill>
                  <a:srgbClr val="4D4E4F"/>
                </a:solidFill>
                <a:highlight>
                  <a:srgbClr val="FFFF00"/>
                </a:highlight>
              </a:rPr>
              <a:t>This feedback loop is analogous to the backpropagation of error in supervised learning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Example</a:t>
            </a:r>
            <a:endParaRPr/>
          </a:p>
        </p:txBody>
      </p:sp>
      <p:pic>
        <p:nvPicPr>
          <p:cNvPr id="188" name="Google Shape;188;p30"/>
          <p:cNvPicPr preferRelativeResize="0"/>
          <p:nvPr/>
        </p:nvPicPr>
        <p:blipFill>
          <a:blip r:embed="rId3">
            <a:alphaModFix/>
          </a:blip>
          <a:stretch>
            <a:fillRect/>
          </a:stretch>
        </p:blipFill>
        <p:spPr>
          <a:xfrm>
            <a:off x="152400" y="1170125"/>
            <a:ext cx="3101109" cy="1798637"/>
          </a:xfrm>
          <a:prstGeom prst="rect">
            <a:avLst/>
          </a:prstGeom>
          <a:noFill/>
          <a:ln>
            <a:noFill/>
          </a:ln>
        </p:spPr>
      </p:pic>
      <p:pic>
        <p:nvPicPr>
          <p:cNvPr id="189" name="Google Shape;189;p30"/>
          <p:cNvPicPr preferRelativeResize="0"/>
          <p:nvPr/>
        </p:nvPicPr>
        <p:blipFill>
          <a:blip r:embed="rId4">
            <a:alphaModFix/>
          </a:blip>
          <a:stretch>
            <a:fillRect/>
          </a:stretch>
        </p:blipFill>
        <p:spPr>
          <a:xfrm>
            <a:off x="4669575" y="1170125"/>
            <a:ext cx="3905250" cy="2549700"/>
          </a:xfrm>
          <a:prstGeom prst="rect">
            <a:avLst/>
          </a:prstGeom>
          <a:noFill/>
          <a:ln>
            <a:noFill/>
          </a:ln>
        </p:spPr>
      </p:pic>
      <p:pic>
        <p:nvPicPr>
          <p:cNvPr id="190" name="Google Shape;190;p30"/>
          <p:cNvPicPr preferRelativeResize="0"/>
          <p:nvPr/>
        </p:nvPicPr>
        <p:blipFill>
          <a:blip r:embed="rId5">
            <a:alphaModFix/>
          </a:blip>
          <a:stretch>
            <a:fillRect/>
          </a:stretch>
        </p:blipFill>
        <p:spPr>
          <a:xfrm>
            <a:off x="1243825" y="3056600"/>
            <a:ext cx="2895600" cy="1924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Example: an episode (epoch)</a:t>
            </a:r>
            <a:endParaRPr/>
          </a:p>
        </p:txBody>
      </p:sp>
      <p:pic>
        <p:nvPicPr>
          <p:cNvPr id="196" name="Google Shape;196;p31"/>
          <p:cNvPicPr preferRelativeResize="0"/>
          <p:nvPr/>
        </p:nvPicPr>
        <p:blipFill>
          <a:blip r:embed="rId3">
            <a:alphaModFix/>
          </a:blip>
          <a:stretch>
            <a:fillRect/>
          </a:stretch>
        </p:blipFill>
        <p:spPr>
          <a:xfrm>
            <a:off x="152400" y="1170125"/>
            <a:ext cx="2109365" cy="1401625"/>
          </a:xfrm>
          <a:prstGeom prst="rect">
            <a:avLst/>
          </a:prstGeom>
          <a:noFill/>
          <a:ln>
            <a:noFill/>
          </a:ln>
        </p:spPr>
      </p:pic>
      <p:pic>
        <p:nvPicPr>
          <p:cNvPr id="197" name="Google Shape;197;p31"/>
          <p:cNvPicPr preferRelativeResize="0"/>
          <p:nvPr/>
        </p:nvPicPr>
        <p:blipFill>
          <a:blip r:embed="rId4">
            <a:alphaModFix/>
          </a:blip>
          <a:stretch>
            <a:fillRect/>
          </a:stretch>
        </p:blipFill>
        <p:spPr>
          <a:xfrm>
            <a:off x="2414165" y="1170125"/>
            <a:ext cx="2162175" cy="1685925"/>
          </a:xfrm>
          <a:prstGeom prst="rect">
            <a:avLst/>
          </a:prstGeom>
          <a:noFill/>
          <a:ln>
            <a:noFill/>
          </a:ln>
        </p:spPr>
      </p:pic>
      <p:sp>
        <p:nvSpPr>
          <p:cNvPr id="198" name="Google Shape;198;p31"/>
          <p:cNvSpPr/>
          <p:nvPr/>
        </p:nvSpPr>
        <p:spPr>
          <a:xfrm>
            <a:off x="118475" y="1170125"/>
            <a:ext cx="2195400" cy="1492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txBox="1"/>
          <p:nvPr/>
        </p:nvSpPr>
        <p:spPr>
          <a:xfrm>
            <a:off x="328700" y="2928475"/>
            <a:ext cx="5274300" cy="117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a:t>
            </a:r>
            <a:r>
              <a:rPr lang="en-GB" sz="900"/>
              <a:t>0</a:t>
            </a:r>
            <a:r>
              <a:rPr lang="en-GB"/>
              <a:t> = 1 </a:t>
            </a:r>
            <a:endParaRPr/>
          </a:p>
          <a:p>
            <a:pPr indent="0" lvl="0" marL="0" rtl="0" algn="l">
              <a:spcBef>
                <a:spcPts val="0"/>
              </a:spcBef>
              <a:spcAft>
                <a:spcPts val="0"/>
              </a:spcAft>
              <a:buNone/>
            </a:pPr>
            <a:r>
              <a:rPr lang="en-GB"/>
              <a:t>S</a:t>
            </a:r>
            <a:r>
              <a:rPr lang="en-GB" sz="900"/>
              <a:t>1</a:t>
            </a:r>
            <a:r>
              <a:rPr lang="en-GB"/>
              <a:t> = random({3,5}) = 5</a:t>
            </a:r>
            <a:endParaRPr/>
          </a:p>
          <a:p>
            <a:pPr indent="0" lvl="0" marL="0" rtl="0" algn="l">
              <a:lnSpc>
                <a:spcPct val="115000"/>
              </a:lnSpc>
              <a:spcBef>
                <a:spcPts val="0"/>
              </a:spcBef>
              <a:spcAft>
                <a:spcPts val="0"/>
              </a:spcAft>
              <a:buClr>
                <a:schemeClr val="dk1"/>
              </a:buClr>
              <a:buSzPts val="1100"/>
              <a:buFont typeface="Arial"/>
              <a:buNone/>
            </a:pPr>
            <a:r>
              <a:rPr b="1" lang="en-GB" sz="1150">
                <a:solidFill>
                  <a:schemeClr val="dk1"/>
                </a:solidFill>
                <a:highlight>
                  <a:srgbClr val="FFFFFF"/>
                </a:highlight>
                <a:latin typeface="Roboto"/>
                <a:ea typeface="Roboto"/>
                <a:cs typeface="Roboto"/>
                <a:sym typeface="Roboto"/>
              </a:rPr>
              <a:t>Q(state, action) = R(state, action) + Gamma * max[Q(next state, all actions)]</a:t>
            </a:r>
            <a:endParaRPr b="1" sz="11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b="1" lang="en-GB" sz="1150">
                <a:solidFill>
                  <a:schemeClr val="dk1"/>
                </a:solidFill>
                <a:highlight>
                  <a:srgbClr val="FFFFFF"/>
                </a:highlight>
                <a:latin typeface="Roboto"/>
                <a:ea typeface="Roboto"/>
                <a:cs typeface="Roboto"/>
                <a:sym typeface="Roboto"/>
              </a:rPr>
              <a:t>Q(1, 5) = R(1, 5) + 0.8 * max[Q(5, 1), Q(5, 4), Q(5, 5)] = 100 + 0.8 * 0 = 100</a:t>
            </a:r>
            <a:endParaRPr b="1" sz="11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b="1" lang="en-GB" sz="1150">
                <a:solidFill>
                  <a:schemeClr val="dk1"/>
                </a:solidFill>
                <a:highlight>
                  <a:srgbClr val="FFFFFF"/>
                </a:highlight>
                <a:latin typeface="Roboto"/>
                <a:ea typeface="Roboto"/>
                <a:cs typeface="Roboto"/>
                <a:sym typeface="Roboto"/>
              </a:rPr>
              <a:t>STOP</a:t>
            </a:r>
            <a:endParaRPr b="1" sz="1150">
              <a:solidFill>
                <a:schemeClr val="dk1"/>
              </a:solidFill>
              <a:highlight>
                <a:srgbClr val="FFFFFF"/>
              </a:highlight>
              <a:latin typeface="Roboto"/>
              <a:ea typeface="Roboto"/>
              <a:cs typeface="Roboto"/>
              <a:sym typeface="Roboto"/>
            </a:endParaRPr>
          </a:p>
        </p:txBody>
      </p:sp>
      <p:cxnSp>
        <p:nvCxnSpPr>
          <p:cNvPr id="200" name="Google Shape;200;p31"/>
          <p:cNvCxnSpPr/>
          <p:nvPr/>
        </p:nvCxnSpPr>
        <p:spPr>
          <a:xfrm>
            <a:off x="4826000" y="1987175"/>
            <a:ext cx="687300" cy="0"/>
          </a:xfrm>
          <a:prstGeom prst="straightConnector1">
            <a:avLst/>
          </a:prstGeom>
          <a:noFill/>
          <a:ln cap="flat" cmpd="sng" w="9525">
            <a:solidFill>
              <a:schemeClr val="dk2"/>
            </a:solidFill>
            <a:prstDash val="solid"/>
            <a:round/>
            <a:headEnd len="med" w="med" type="none"/>
            <a:tailEnd len="med" w="med" type="triangle"/>
          </a:ln>
        </p:spPr>
      </p:cxnSp>
      <p:sp>
        <p:nvSpPr>
          <p:cNvPr id="201" name="Google Shape;201;p31"/>
          <p:cNvSpPr txBox="1"/>
          <p:nvPr/>
        </p:nvSpPr>
        <p:spPr>
          <a:xfrm>
            <a:off x="948775" y="4086400"/>
            <a:ext cx="70521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50">
                <a:solidFill>
                  <a:schemeClr val="dk1"/>
                </a:solidFill>
                <a:highlight>
                  <a:srgbClr val="FFFFFF"/>
                </a:highlight>
                <a:latin typeface="Roboto"/>
                <a:ea typeface="Roboto"/>
                <a:cs typeface="Roboto"/>
                <a:sym typeface="Roboto"/>
              </a:rPr>
              <a:t>Since matrix Q is still initialized to zero, Q(5, 1), Q(5, 4), Q(5, 5), are all zero.  The result of this computation for Q(1, 5) is 100 because of the instant reward from R(5, 1)</a:t>
            </a:r>
            <a:endParaRPr/>
          </a:p>
        </p:txBody>
      </p:sp>
      <p:grpSp>
        <p:nvGrpSpPr>
          <p:cNvPr id="202" name="Google Shape;202;p31"/>
          <p:cNvGrpSpPr/>
          <p:nvPr/>
        </p:nvGrpSpPr>
        <p:grpSpPr>
          <a:xfrm>
            <a:off x="5883540" y="1166350"/>
            <a:ext cx="2948760" cy="1685925"/>
            <a:chOff x="5883540" y="1166350"/>
            <a:chExt cx="2948760" cy="1685925"/>
          </a:xfrm>
        </p:grpSpPr>
        <p:pic>
          <p:nvPicPr>
            <p:cNvPr id="203" name="Google Shape;203;p31"/>
            <p:cNvPicPr preferRelativeResize="0"/>
            <p:nvPr/>
          </p:nvPicPr>
          <p:blipFill>
            <a:blip r:embed="rId4">
              <a:alphaModFix/>
            </a:blip>
            <a:stretch>
              <a:fillRect/>
            </a:stretch>
          </p:blipFill>
          <p:spPr>
            <a:xfrm>
              <a:off x="5883540" y="1166350"/>
              <a:ext cx="2162175" cy="1685925"/>
            </a:xfrm>
            <a:prstGeom prst="rect">
              <a:avLst/>
            </a:prstGeom>
            <a:noFill/>
            <a:ln>
              <a:noFill/>
            </a:ln>
          </p:spPr>
        </p:pic>
        <p:sp>
          <p:nvSpPr>
            <p:cNvPr id="204" name="Google Shape;204;p31"/>
            <p:cNvSpPr/>
            <p:nvPr/>
          </p:nvSpPr>
          <p:spPr>
            <a:xfrm>
              <a:off x="8324400" y="1486675"/>
              <a:ext cx="507900" cy="448200"/>
            </a:xfrm>
            <a:prstGeom prst="wedgeRectCallout">
              <a:avLst>
                <a:gd fmla="val -122500" name="adj1"/>
                <a:gd fmla="val 14999"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a:solidFill>
                    <a:srgbClr val="38761D"/>
                  </a:solidFill>
                </a:rPr>
                <a:t>100</a:t>
              </a:r>
              <a:endParaRPr sz="1600"/>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solidFill>
                  <a:srgbClr val="FF0000"/>
                </a:solidFill>
              </a:rPr>
              <a:t>Unsupervised </a:t>
            </a:r>
            <a:r>
              <a:rPr lang="en-GB" sz="3022">
                <a:solidFill>
                  <a:srgbClr val="0000FF"/>
                </a:solidFill>
              </a:rPr>
              <a:t>DL</a:t>
            </a:r>
            <a:endParaRPr sz="3022">
              <a:solidFill>
                <a:srgbClr val="0000FF"/>
              </a:solidFill>
            </a:endParaRPr>
          </a:p>
        </p:txBody>
      </p:sp>
      <p:sp>
        <p:nvSpPr>
          <p:cNvPr id="62" name="Google Shape;62;p14"/>
          <p:cNvSpPr txBox="1"/>
          <p:nvPr>
            <p:ph idx="1" type="body"/>
          </p:nvPr>
        </p:nvSpPr>
        <p:spPr>
          <a:xfrm>
            <a:off x="152925" y="1152475"/>
            <a:ext cx="5379900" cy="3416400"/>
          </a:xfrm>
          <a:prstGeom prst="rect">
            <a:avLst/>
          </a:prstGeom>
        </p:spPr>
        <p:txBody>
          <a:bodyPr anchorCtr="0" anchor="t" bIns="91425" lIns="91425" spcFirstLastPara="1" rIns="91425" wrap="square" tIns="91425">
            <a:normAutofit/>
          </a:bodyPr>
          <a:lstStyle/>
          <a:p>
            <a:pPr indent="-333375" lvl="0" marL="457200" rtl="0" algn="l">
              <a:lnSpc>
                <a:spcPct val="115000"/>
              </a:lnSpc>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So far we looked at </a:t>
            </a:r>
            <a:r>
              <a:rPr i="1" lang="en-GB" sz="1650">
                <a:solidFill>
                  <a:srgbClr val="FF0000"/>
                </a:solidFill>
                <a:highlight>
                  <a:srgbClr val="FFFFFF"/>
                </a:highlight>
                <a:latin typeface="Roboto"/>
                <a:ea typeface="Roboto"/>
                <a:cs typeface="Roboto"/>
                <a:sym typeface="Roboto"/>
              </a:rPr>
              <a:t>supervised</a:t>
            </a:r>
            <a:r>
              <a:rPr i="1" lang="en-GB" sz="1650">
                <a:solidFill>
                  <a:schemeClr val="dk1"/>
                </a:solidFill>
                <a:highlight>
                  <a:srgbClr val="FFFFFF"/>
                </a:highlight>
                <a:latin typeface="Roboto"/>
                <a:ea typeface="Roboto"/>
                <a:cs typeface="Roboto"/>
                <a:sym typeface="Roboto"/>
              </a:rPr>
              <a:t> </a:t>
            </a:r>
            <a:r>
              <a:rPr lang="en-GB" sz="1650">
                <a:solidFill>
                  <a:schemeClr val="dk1"/>
                </a:solidFill>
                <a:highlight>
                  <a:srgbClr val="FFFFFF"/>
                </a:highlight>
                <a:latin typeface="Roboto"/>
                <a:ea typeface="Roboto"/>
                <a:cs typeface="Roboto"/>
                <a:sym typeface="Roboto"/>
              </a:rPr>
              <a:t>deep neural models, either for </a:t>
            </a:r>
            <a:r>
              <a:rPr lang="en-GB" sz="1650">
                <a:solidFill>
                  <a:schemeClr val="dk1"/>
                </a:solidFill>
                <a:highlight>
                  <a:srgbClr val="FFFFFF"/>
                </a:highlight>
                <a:latin typeface="Roboto"/>
                <a:ea typeface="Roboto"/>
                <a:cs typeface="Roboto"/>
                <a:sym typeface="Roboto"/>
              </a:rPr>
              <a:t>classification</a:t>
            </a:r>
            <a:r>
              <a:rPr lang="en-GB" sz="1650">
                <a:solidFill>
                  <a:schemeClr val="dk1"/>
                </a:solidFill>
                <a:highlight>
                  <a:srgbClr val="FFFFFF"/>
                </a:highlight>
                <a:latin typeface="Roboto"/>
                <a:ea typeface="Roboto"/>
                <a:cs typeface="Roboto"/>
                <a:sym typeface="Roboto"/>
              </a:rPr>
              <a:t> or regression</a:t>
            </a:r>
            <a:endParaRPr sz="1650">
              <a:solidFill>
                <a:schemeClr val="dk1"/>
              </a:solidFill>
              <a:highlight>
                <a:srgbClr val="FFFFFF"/>
              </a:highlight>
              <a:latin typeface="Roboto"/>
              <a:ea typeface="Roboto"/>
              <a:cs typeface="Roboto"/>
              <a:sym typeface="Roboto"/>
            </a:endParaRPr>
          </a:p>
          <a:p>
            <a:pPr indent="-333375" lvl="0" marL="457200" rtl="0" algn="l">
              <a:lnSpc>
                <a:spcPct val="115000"/>
              </a:lnSpc>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In </a:t>
            </a:r>
            <a:r>
              <a:rPr i="1" lang="en-GB" sz="1650">
                <a:solidFill>
                  <a:srgbClr val="FF0000"/>
                </a:solidFill>
                <a:highlight>
                  <a:srgbClr val="FFFFFF"/>
                </a:highlight>
                <a:latin typeface="Roboto"/>
                <a:ea typeface="Roboto"/>
                <a:cs typeface="Roboto"/>
                <a:sym typeface="Roboto"/>
              </a:rPr>
              <a:t>unsupervised</a:t>
            </a:r>
            <a:r>
              <a:rPr lang="en-GB" sz="1650">
                <a:solidFill>
                  <a:schemeClr val="dk1"/>
                </a:solidFill>
                <a:highlight>
                  <a:srgbClr val="FFFFFF"/>
                </a:highlight>
                <a:latin typeface="Roboto"/>
                <a:ea typeface="Roboto"/>
                <a:cs typeface="Roboto"/>
                <a:sym typeface="Roboto"/>
              </a:rPr>
              <a:t> learning, we have only example instances but no outputs</a:t>
            </a:r>
            <a:endParaRPr sz="1650">
              <a:solidFill>
                <a:schemeClr val="dk1"/>
              </a:solidFill>
              <a:highlight>
                <a:srgbClr val="FFFFFF"/>
              </a:highlight>
              <a:latin typeface="Roboto"/>
              <a:ea typeface="Roboto"/>
              <a:cs typeface="Roboto"/>
              <a:sym typeface="Roboto"/>
            </a:endParaRPr>
          </a:p>
          <a:p>
            <a:pPr indent="-333375" lvl="0" marL="457200" rtl="0" algn="l">
              <a:lnSpc>
                <a:spcPct val="115000"/>
              </a:lnSpc>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High-</a:t>
            </a:r>
            <a:r>
              <a:rPr lang="en-GB" sz="1650">
                <a:solidFill>
                  <a:schemeClr val="dk1"/>
                </a:solidFill>
                <a:highlight>
                  <a:srgbClr val="FFFFFF"/>
                </a:highlight>
                <a:latin typeface="Roboto"/>
                <a:ea typeface="Roboto"/>
                <a:cs typeface="Roboto"/>
                <a:sym typeface="Roboto"/>
              </a:rPr>
              <a:t>dimensional</a:t>
            </a:r>
            <a:r>
              <a:rPr lang="en-GB" sz="1650">
                <a:solidFill>
                  <a:schemeClr val="dk1"/>
                </a:solidFill>
                <a:highlight>
                  <a:srgbClr val="FFFFFF"/>
                </a:highlight>
                <a:latin typeface="Roboto"/>
                <a:ea typeface="Roboto"/>
                <a:cs typeface="Roboto"/>
                <a:sym typeface="Roboto"/>
              </a:rPr>
              <a:t> inputs </a:t>
            </a:r>
            <a:r>
              <a:rPr lang="en-GB" sz="1650">
                <a:solidFill>
                  <a:schemeClr val="dk1"/>
                </a:solidFill>
                <a:highlight>
                  <a:srgbClr val="FFFFFF"/>
                </a:highlight>
                <a:latin typeface="Roboto"/>
                <a:ea typeface="Roboto"/>
                <a:cs typeface="Roboto"/>
                <a:sym typeface="Roboto"/>
              </a:rPr>
              <a:t>typically</a:t>
            </a:r>
            <a:r>
              <a:rPr lang="en-GB" sz="1650">
                <a:solidFill>
                  <a:schemeClr val="dk1"/>
                </a:solidFill>
                <a:highlight>
                  <a:srgbClr val="FFFFFF"/>
                </a:highlight>
                <a:latin typeface="Roboto"/>
                <a:ea typeface="Roboto"/>
                <a:cs typeface="Roboto"/>
                <a:sym typeface="Roboto"/>
              </a:rPr>
              <a:t> live in a (nonlinear) low-dimensional manifold</a:t>
            </a:r>
            <a:endParaRPr sz="1650">
              <a:solidFill>
                <a:schemeClr val="dk1"/>
              </a:solidFill>
              <a:highlight>
                <a:srgbClr val="FFFFFF"/>
              </a:highlight>
              <a:latin typeface="Roboto"/>
              <a:ea typeface="Roboto"/>
              <a:cs typeface="Roboto"/>
              <a:sym typeface="Roboto"/>
            </a:endParaRPr>
          </a:p>
          <a:p>
            <a:pPr indent="-333375" lvl="0" marL="457200" rtl="0" algn="l">
              <a:lnSpc>
                <a:spcPct val="115000"/>
              </a:lnSpc>
              <a:spcBef>
                <a:spcPts val="0"/>
              </a:spcBef>
              <a:spcAft>
                <a:spcPts val="0"/>
              </a:spcAft>
              <a:buClr>
                <a:schemeClr val="dk1"/>
              </a:buClr>
              <a:buSzPts val="1650"/>
              <a:buFont typeface="Roboto"/>
              <a:buChar char="●"/>
            </a:pPr>
            <a:r>
              <a:rPr lang="en-GB" sz="1650">
                <a:solidFill>
                  <a:schemeClr val="dk1"/>
                </a:solidFill>
                <a:highlight>
                  <a:schemeClr val="lt1"/>
                </a:highlight>
                <a:latin typeface="Roboto"/>
                <a:ea typeface="Roboto"/>
                <a:cs typeface="Roboto"/>
                <a:sym typeface="Roboto"/>
              </a:rPr>
              <a:t>The goal of unsupervised </a:t>
            </a:r>
            <a:r>
              <a:rPr b="1" lang="en-GB" sz="1650">
                <a:solidFill>
                  <a:srgbClr val="0000FF"/>
                </a:solidFill>
                <a:highlight>
                  <a:schemeClr val="lt1"/>
                </a:highlight>
                <a:latin typeface="Roboto"/>
                <a:ea typeface="Roboto"/>
                <a:cs typeface="Roboto"/>
                <a:sym typeface="Roboto"/>
              </a:rPr>
              <a:t>(DL)</a:t>
            </a:r>
            <a:r>
              <a:rPr lang="en-GB" sz="1650">
                <a:solidFill>
                  <a:schemeClr val="dk1"/>
                </a:solidFill>
                <a:highlight>
                  <a:schemeClr val="lt1"/>
                </a:highlight>
                <a:latin typeface="Roboto"/>
                <a:ea typeface="Roboto"/>
                <a:cs typeface="Roboto"/>
                <a:sym typeface="Roboto"/>
              </a:rPr>
              <a:t> learning is to discover this manifold: </a:t>
            </a:r>
            <a:r>
              <a:rPr i="1" lang="en-GB" sz="1650">
                <a:solidFill>
                  <a:srgbClr val="FF0000"/>
                </a:solidFill>
                <a:highlight>
                  <a:schemeClr val="lt1"/>
                </a:highlight>
                <a:latin typeface="Roboto"/>
                <a:ea typeface="Roboto"/>
                <a:cs typeface="Roboto"/>
                <a:sym typeface="Roboto"/>
              </a:rPr>
              <a:t>dimensionality reduction</a:t>
            </a:r>
            <a:endParaRPr i="1" sz="1650">
              <a:solidFill>
                <a:srgbClr val="FF0000"/>
              </a:solidFill>
              <a:highlight>
                <a:schemeClr val="lt1"/>
              </a:highlight>
              <a:latin typeface="Roboto"/>
              <a:ea typeface="Roboto"/>
              <a:cs typeface="Roboto"/>
              <a:sym typeface="Roboto"/>
            </a:endParaRPr>
          </a:p>
          <a:p>
            <a:pPr indent="-333375" lvl="0" marL="457200" rtl="0" algn="l">
              <a:lnSpc>
                <a:spcPct val="115000"/>
              </a:lnSpc>
              <a:spcBef>
                <a:spcPts val="0"/>
              </a:spcBef>
              <a:spcAft>
                <a:spcPts val="0"/>
              </a:spcAft>
              <a:buClr>
                <a:schemeClr val="dk1"/>
              </a:buClr>
              <a:buSzPts val="1650"/>
              <a:buFont typeface="Roboto"/>
              <a:buChar char="●"/>
            </a:pPr>
            <a:r>
              <a:rPr lang="en-GB" sz="1650">
                <a:solidFill>
                  <a:schemeClr val="dk1"/>
                </a:solidFill>
                <a:highlight>
                  <a:schemeClr val="lt1"/>
                </a:highlight>
                <a:latin typeface="Roboto"/>
                <a:ea typeface="Roboto"/>
                <a:cs typeface="Roboto"/>
                <a:sym typeface="Roboto"/>
              </a:rPr>
              <a:t>Another </a:t>
            </a:r>
            <a:r>
              <a:rPr lang="en-GB" sz="1650">
                <a:solidFill>
                  <a:schemeClr val="dk1"/>
                </a:solidFill>
                <a:highlight>
                  <a:srgbClr val="FFFFFF"/>
                </a:highlight>
                <a:latin typeface="Roboto"/>
                <a:ea typeface="Roboto"/>
                <a:cs typeface="Roboto"/>
                <a:sym typeface="Roboto"/>
              </a:rPr>
              <a:t>applications of such models is to </a:t>
            </a:r>
            <a:r>
              <a:rPr i="1" lang="en-GB" sz="1650">
                <a:solidFill>
                  <a:schemeClr val="dk1"/>
                </a:solidFill>
                <a:highlight>
                  <a:srgbClr val="FFFFFF"/>
                </a:highlight>
                <a:latin typeface="Roboto"/>
                <a:ea typeface="Roboto"/>
                <a:cs typeface="Roboto"/>
                <a:sym typeface="Roboto"/>
              </a:rPr>
              <a:t>generate</a:t>
            </a:r>
            <a:r>
              <a:rPr lang="en-GB" sz="1650">
                <a:solidFill>
                  <a:schemeClr val="dk1"/>
                </a:solidFill>
                <a:highlight>
                  <a:srgbClr val="FFFFFF"/>
                </a:highlight>
                <a:latin typeface="Roboto"/>
                <a:ea typeface="Roboto"/>
                <a:cs typeface="Roboto"/>
                <a:sym typeface="Roboto"/>
              </a:rPr>
              <a:t> new examples of instances.</a:t>
            </a:r>
            <a:endParaRPr/>
          </a:p>
        </p:txBody>
      </p:sp>
      <p:pic>
        <p:nvPicPr>
          <p:cNvPr id="63" name="Google Shape;63;p14"/>
          <p:cNvPicPr preferRelativeResize="0"/>
          <p:nvPr/>
        </p:nvPicPr>
        <p:blipFill>
          <a:blip r:embed="rId3">
            <a:alphaModFix/>
          </a:blip>
          <a:stretch>
            <a:fillRect/>
          </a:stretch>
        </p:blipFill>
        <p:spPr>
          <a:xfrm>
            <a:off x="5589971" y="1258075"/>
            <a:ext cx="3444425" cy="29743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Example: next episode </a:t>
            </a:r>
            <a:r>
              <a:rPr lang="en-GB"/>
              <a:t>(epoch)</a:t>
            </a:r>
            <a:endParaRPr/>
          </a:p>
        </p:txBody>
      </p:sp>
      <p:pic>
        <p:nvPicPr>
          <p:cNvPr id="210" name="Google Shape;210;p32"/>
          <p:cNvPicPr preferRelativeResize="0"/>
          <p:nvPr/>
        </p:nvPicPr>
        <p:blipFill>
          <a:blip r:embed="rId3">
            <a:alphaModFix/>
          </a:blip>
          <a:stretch>
            <a:fillRect/>
          </a:stretch>
        </p:blipFill>
        <p:spPr>
          <a:xfrm>
            <a:off x="152400" y="1170125"/>
            <a:ext cx="2109365" cy="1401625"/>
          </a:xfrm>
          <a:prstGeom prst="rect">
            <a:avLst/>
          </a:prstGeom>
          <a:noFill/>
          <a:ln>
            <a:noFill/>
          </a:ln>
        </p:spPr>
      </p:pic>
      <p:sp>
        <p:nvSpPr>
          <p:cNvPr id="211" name="Google Shape;211;p32"/>
          <p:cNvSpPr/>
          <p:nvPr/>
        </p:nvSpPr>
        <p:spPr>
          <a:xfrm>
            <a:off x="118475" y="1170125"/>
            <a:ext cx="2195400" cy="1492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txBox="1"/>
          <p:nvPr/>
        </p:nvSpPr>
        <p:spPr>
          <a:xfrm>
            <a:off x="328700" y="2928475"/>
            <a:ext cx="5274300" cy="142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a:t>
            </a:r>
            <a:r>
              <a:rPr lang="en-GB" sz="900"/>
              <a:t>0</a:t>
            </a:r>
            <a:r>
              <a:rPr lang="en-GB"/>
              <a:t> = 3 </a:t>
            </a:r>
            <a:endParaRPr/>
          </a:p>
          <a:p>
            <a:pPr indent="0" lvl="0" marL="0" rtl="0" algn="l">
              <a:spcBef>
                <a:spcPts val="0"/>
              </a:spcBef>
              <a:spcAft>
                <a:spcPts val="0"/>
              </a:spcAft>
              <a:buNone/>
            </a:pPr>
            <a:r>
              <a:rPr lang="en-GB"/>
              <a:t>S</a:t>
            </a:r>
            <a:r>
              <a:rPr lang="en-GB" sz="900"/>
              <a:t>1</a:t>
            </a:r>
            <a:r>
              <a:rPr lang="en-GB"/>
              <a:t> = random({1,2,4}) = 1</a:t>
            </a:r>
            <a:endParaRPr/>
          </a:p>
          <a:p>
            <a:pPr indent="0" lvl="0" marL="0" rtl="0" algn="l">
              <a:lnSpc>
                <a:spcPct val="115000"/>
              </a:lnSpc>
              <a:spcBef>
                <a:spcPts val="0"/>
              </a:spcBef>
              <a:spcAft>
                <a:spcPts val="0"/>
              </a:spcAft>
              <a:buClr>
                <a:schemeClr val="dk1"/>
              </a:buClr>
              <a:buSzPts val="1100"/>
              <a:buFont typeface="Arial"/>
              <a:buNone/>
            </a:pPr>
            <a:r>
              <a:rPr b="1" lang="en-GB" sz="1150">
                <a:solidFill>
                  <a:schemeClr val="dk1"/>
                </a:solidFill>
                <a:highlight>
                  <a:srgbClr val="FFFFFF"/>
                </a:highlight>
                <a:latin typeface="Roboto"/>
                <a:ea typeface="Roboto"/>
                <a:cs typeface="Roboto"/>
                <a:sym typeface="Roboto"/>
              </a:rPr>
              <a:t>Q(state, action) = R(state, action) + Gamma * Max[Q(next state, all actions)]</a:t>
            </a:r>
            <a:endParaRPr b="1" sz="11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b="1" lang="en-GB" sz="1150">
                <a:solidFill>
                  <a:schemeClr val="dk1"/>
                </a:solidFill>
                <a:highlight>
                  <a:srgbClr val="FFFFFF"/>
                </a:highlight>
                <a:latin typeface="Roboto"/>
                <a:ea typeface="Roboto"/>
                <a:cs typeface="Roboto"/>
                <a:sym typeface="Roboto"/>
              </a:rPr>
              <a:t>Q(3, 1) = R(3, 1) + 0.8 * Max[Q(1, 3), Q(1, 5)] = 0 + 0.8 * Max(0, 100) = 80</a:t>
            </a:r>
            <a:endParaRPr b="1" sz="11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lang="en-GB">
                <a:solidFill>
                  <a:schemeClr val="dk1"/>
                </a:solidFill>
              </a:rPr>
              <a:t>S</a:t>
            </a:r>
            <a:r>
              <a:rPr lang="en-GB" sz="900">
                <a:solidFill>
                  <a:schemeClr val="dk1"/>
                </a:solidFill>
              </a:rPr>
              <a:t>2</a:t>
            </a:r>
            <a:r>
              <a:rPr lang="en-GB">
                <a:solidFill>
                  <a:schemeClr val="dk1"/>
                </a:solidFill>
              </a:rPr>
              <a:t> = 1 (</a:t>
            </a:r>
            <a:r>
              <a:rPr lang="en-GB" sz="1150">
                <a:solidFill>
                  <a:schemeClr val="dk1"/>
                </a:solidFill>
                <a:highlight>
                  <a:srgbClr val="FFFFFF"/>
                </a:highlight>
                <a:latin typeface="Roboto"/>
                <a:ea typeface="Roboto"/>
                <a:cs typeface="Roboto"/>
                <a:sym typeface="Roboto"/>
              </a:rPr>
              <a:t>The next state, 1, now becomes the current state.</a:t>
            </a:r>
            <a:r>
              <a:rPr lang="en-GB">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a:t>
            </a:r>
            <a:endParaRPr>
              <a:solidFill>
                <a:schemeClr val="dk1"/>
              </a:solidFill>
            </a:endParaRPr>
          </a:p>
        </p:txBody>
      </p:sp>
      <p:cxnSp>
        <p:nvCxnSpPr>
          <p:cNvPr id="213" name="Google Shape;213;p32"/>
          <p:cNvCxnSpPr/>
          <p:nvPr/>
        </p:nvCxnSpPr>
        <p:spPr>
          <a:xfrm>
            <a:off x="4826000" y="1987175"/>
            <a:ext cx="687300" cy="0"/>
          </a:xfrm>
          <a:prstGeom prst="straightConnector1">
            <a:avLst/>
          </a:prstGeom>
          <a:noFill/>
          <a:ln cap="flat" cmpd="sng" w="9525">
            <a:solidFill>
              <a:schemeClr val="dk2"/>
            </a:solidFill>
            <a:prstDash val="solid"/>
            <a:round/>
            <a:headEnd len="med" w="med" type="none"/>
            <a:tailEnd len="med" w="med" type="triangle"/>
          </a:ln>
        </p:spPr>
      </p:cxnSp>
      <p:sp>
        <p:nvSpPr>
          <p:cNvPr id="214" name="Google Shape;214;p32"/>
          <p:cNvSpPr txBox="1"/>
          <p:nvPr/>
        </p:nvSpPr>
        <p:spPr>
          <a:xfrm>
            <a:off x="963700" y="4430050"/>
            <a:ext cx="70521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50">
                <a:solidFill>
                  <a:schemeClr val="dk1"/>
                </a:solidFill>
                <a:highlight>
                  <a:srgbClr val="FFFFFF"/>
                </a:highlight>
                <a:latin typeface="Roboto"/>
                <a:ea typeface="Roboto"/>
                <a:cs typeface="Roboto"/>
                <a:sym typeface="Roboto"/>
              </a:rPr>
              <a:t>We use the updated matrix Q from the last episode.  Q(1, 3) = 0 and Q(1, 5) = 100.  The result of the computation is Q(3, 1) = 80 because the reward is zero.</a:t>
            </a:r>
            <a:endParaRPr/>
          </a:p>
        </p:txBody>
      </p:sp>
      <p:pic>
        <p:nvPicPr>
          <p:cNvPr id="215" name="Google Shape;215;p32"/>
          <p:cNvPicPr preferRelativeResize="0"/>
          <p:nvPr/>
        </p:nvPicPr>
        <p:blipFill>
          <a:blip r:embed="rId4">
            <a:alphaModFix/>
          </a:blip>
          <a:stretch>
            <a:fillRect/>
          </a:stretch>
        </p:blipFill>
        <p:spPr>
          <a:xfrm>
            <a:off x="5755400" y="1170125"/>
            <a:ext cx="2611650" cy="1707725"/>
          </a:xfrm>
          <a:prstGeom prst="rect">
            <a:avLst/>
          </a:prstGeom>
          <a:noFill/>
          <a:ln>
            <a:noFill/>
          </a:ln>
        </p:spPr>
      </p:pic>
      <p:grpSp>
        <p:nvGrpSpPr>
          <p:cNvPr id="216" name="Google Shape;216;p32"/>
          <p:cNvGrpSpPr/>
          <p:nvPr/>
        </p:nvGrpSpPr>
        <p:grpSpPr>
          <a:xfrm>
            <a:off x="2454540" y="1130138"/>
            <a:ext cx="2948760" cy="1685925"/>
            <a:chOff x="5883540" y="1166350"/>
            <a:chExt cx="2948760" cy="1685925"/>
          </a:xfrm>
        </p:grpSpPr>
        <p:pic>
          <p:nvPicPr>
            <p:cNvPr id="217" name="Google Shape;217;p32"/>
            <p:cNvPicPr preferRelativeResize="0"/>
            <p:nvPr/>
          </p:nvPicPr>
          <p:blipFill>
            <a:blip r:embed="rId5">
              <a:alphaModFix/>
            </a:blip>
            <a:stretch>
              <a:fillRect/>
            </a:stretch>
          </p:blipFill>
          <p:spPr>
            <a:xfrm>
              <a:off x="5883540" y="1166350"/>
              <a:ext cx="2162175" cy="1685925"/>
            </a:xfrm>
            <a:prstGeom prst="rect">
              <a:avLst/>
            </a:prstGeom>
            <a:noFill/>
            <a:ln>
              <a:noFill/>
            </a:ln>
          </p:spPr>
        </p:pic>
        <p:sp>
          <p:nvSpPr>
            <p:cNvPr id="218" name="Google Shape;218;p32"/>
            <p:cNvSpPr/>
            <p:nvPr/>
          </p:nvSpPr>
          <p:spPr>
            <a:xfrm>
              <a:off x="8324400" y="1486675"/>
              <a:ext cx="507900" cy="448200"/>
            </a:xfrm>
            <a:prstGeom prst="wedgeRectCallout">
              <a:avLst>
                <a:gd fmla="val -122500" name="adj1"/>
                <a:gd fmla="val 14999"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38761D"/>
                  </a:solidFill>
                </a:rPr>
                <a:t>100</a:t>
              </a:r>
              <a:endParaRPr sz="1600"/>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(normalized) Q matrix a</a:t>
            </a:r>
            <a:r>
              <a:rPr lang="en-GB"/>
              <a:t>fter several episodes</a:t>
            </a:r>
            <a:endParaRPr/>
          </a:p>
        </p:txBody>
      </p:sp>
      <p:pic>
        <p:nvPicPr>
          <p:cNvPr id="224" name="Google Shape;224;p33"/>
          <p:cNvPicPr preferRelativeResize="0"/>
          <p:nvPr/>
        </p:nvPicPr>
        <p:blipFill>
          <a:blip r:embed="rId3">
            <a:alphaModFix/>
          </a:blip>
          <a:stretch>
            <a:fillRect/>
          </a:stretch>
        </p:blipFill>
        <p:spPr>
          <a:xfrm>
            <a:off x="152400" y="2225925"/>
            <a:ext cx="3190875" cy="1676400"/>
          </a:xfrm>
          <a:prstGeom prst="rect">
            <a:avLst/>
          </a:prstGeom>
          <a:noFill/>
          <a:ln>
            <a:noFill/>
          </a:ln>
        </p:spPr>
      </p:pic>
      <p:pic>
        <p:nvPicPr>
          <p:cNvPr id="225" name="Google Shape;225;p33"/>
          <p:cNvPicPr preferRelativeResize="0"/>
          <p:nvPr/>
        </p:nvPicPr>
        <p:blipFill>
          <a:blip r:embed="rId4">
            <a:alphaModFix/>
          </a:blip>
          <a:stretch>
            <a:fillRect/>
          </a:stretch>
        </p:blipFill>
        <p:spPr>
          <a:xfrm>
            <a:off x="4781175" y="1661550"/>
            <a:ext cx="3856500" cy="2547050"/>
          </a:xfrm>
          <a:prstGeom prst="rect">
            <a:avLst/>
          </a:prstGeom>
          <a:noFill/>
          <a:ln>
            <a:noFill/>
          </a:ln>
        </p:spPr>
      </p:pic>
      <p:sp>
        <p:nvSpPr>
          <p:cNvPr id="226" name="Google Shape;226;p33"/>
          <p:cNvSpPr txBox="1"/>
          <p:nvPr/>
        </p:nvSpPr>
        <p:spPr>
          <a:xfrm>
            <a:off x="1332775" y="1265650"/>
            <a:ext cx="4858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solidFill>
                  <a:srgbClr val="FF9900"/>
                </a:solidFill>
                <a:highlight>
                  <a:srgbClr val="FFFFFF"/>
                </a:highlight>
              </a:rPr>
              <a:t>W</a:t>
            </a:r>
            <a:r>
              <a:rPr b="1" lang="en-GB" sz="1600">
                <a:solidFill>
                  <a:srgbClr val="FF9900"/>
                </a:solidFill>
                <a:highlight>
                  <a:srgbClr val="FFFFFF"/>
                </a:highlight>
              </a:rPr>
              <a:t>e can simply choose to perform the action with the highest value from a state. </a:t>
            </a:r>
            <a:r>
              <a:rPr b="1" lang="en-GB" sz="1600">
                <a:solidFill>
                  <a:schemeClr val="accent1"/>
                </a:solidFill>
                <a:highlight>
                  <a:srgbClr val="FFFFFF"/>
                </a:highlight>
              </a:rPr>
              <a:t>(Greedy)</a:t>
            </a:r>
            <a:endParaRPr b="1" sz="1500">
              <a:solidFill>
                <a:schemeClr val="accen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42857"/>
              </a:lnSpc>
              <a:spcBef>
                <a:spcPts val="1800"/>
              </a:spcBef>
              <a:spcAft>
                <a:spcPts val="0"/>
              </a:spcAft>
              <a:buClr>
                <a:schemeClr val="dk1"/>
              </a:buClr>
              <a:buSzPct val="52380"/>
              <a:buFont typeface="Arial"/>
              <a:buNone/>
            </a:pPr>
            <a:r>
              <a:rPr b="1" lang="en-GB" sz="2100">
                <a:highlight>
                  <a:srgbClr val="FFFFFF"/>
                </a:highlight>
              </a:rPr>
              <a:t>Exploration vs Exploitation</a:t>
            </a:r>
            <a:endParaRPr b="1" sz="2100">
              <a:highlight>
                <a:srgbClr val="FFFFFF"/>
              </a:highlight>
            </a:endParaRPr>
          </a:p>
          <a:p>
            <a:pPr indent="0" lvl="0" marL="0" rtl="0" algn="l">
              <a:spcBef>
                <a:spcPts val="400"/>
              </a:spcBef>
              <a:spcAft>
                <a:spcPts val="0"/>
              </a:spcAft>
              <a:buNone/>
            </a:pPr>
            <a:r>
              <a:t/>
            </a:r>
            <a:endParaRPr/>
          </a:p>
        </p:txBody>
      </p:sp>
      <p:pic>
        <p:nvPicPr>
          <p:cNvPr id="232" name="Google Shape;232;p34"/>
          <p:cNvPicPr preferRelativeResize="0"/>
          <p:nvPr/>
        </p:nvPicPr>
        <p:blipFill>
          <a:blip r:embed="rId3">
            <a:alphaModFix/>
          </a:blip>
          <a:stretch>
            <a:fillRect/>
          </a:stretch>
        </p:blipFill>
        <p:spPr>
          <a:xfrm>
            <a:off x="152400" y="1170125"/>
            <a:ext cx="5340611" cy="3820976"/>
          </a:xfrm>
          <a:prstGeom prst="rect">
            <a:avLst/>
          </a:prstGeom>
          <a:noFill/>
          <a:ln>
            <a:noFill/>
          </a:ln>
        </p:spPr>
      </p:pic>
      <p:cxnSp>
        <p:nvCxnSpPr>
          <p:cNvPr id="233" name="Google Shape;233;p34"/>
          <p:cNvCxnSpPr/>
          <p:nvPr/>
        </p:nvCxnSpPr>
        <p:spPr>
          <a:xfrm flipH="1">
            <a:off x="3152575" y="2218775"/>
            <a:ext cx="2442900" cy="866700"/>
          </a:xfrm>
          <a:prstGeom prst="straightConnector1">
            <a:avLst/>
          </a:prstGeom>
          <a:noFill/>
          <a:ln cap="flat" cmpd="sng" w="19050">
            <a:solidFill>
              <a:srgbClr val="FF0000"/>
            </a:solidFill>
            <a:prstDash val="solid"/>
            <a:round/>
            <a:headEnd len="med" w="med" type="none"/>
            <a:tailEnd len="med" w="med" type="triangle"/>
          </a:ln>
        </p:spPr>
      </p:cxnSp>
      <p:sp>
        <p:nvSpPr>
          <p:cNvPr id="234" name="Google Shape;234;p34"/>
          <p:cNvSpPr txBox="1"/>
          <p:nvPr/>
        </p:nvSpPr>
        <p:spPr>
          <a:xfrm>
            <a:off x="5924175" y="881400"/>
            <a:ext cx="3000000" cy="410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dk1"/>
                </a:solidFill>
                <a:highlight>
                  <a:srgbClr val="FFFFFF"/>
                </a:highlight>
              </a:rPr>
              <a:t>The algorithm, as described above, is a </a:t>
            </a:r>
            <a:r>
              <a:rPr lang="en-GB" sz="1500">
                <a:solidFill>
                  <a:srgbClr val="1A73E8"/>
                </a:solidFill>
                <a:highlight>
                  <a:srgbClr val="FFFFFF"/>
                </a:highlight>
              </a:rPr>
              <a:t>greedy algorithm</a:t>
            </a:r>
            <a:r>
              <a:rPr lang="en-GB" sz="1500">
                <a:solidFill>
                  <a:schemeClr val="dk1"/>
                </a:solidFill>
                <a:highlight>
                  <a:srgbClr val="FFFFFF"/>
                </a:highlight>
              </a:rPr>
              <a:t>, as it always chooses the action with the best value. But what if some action has a very small probability to produce a very large reward? The agent will never get there. This is fixed by adding random exploration. Every once in a while, the agent will perform a random move, without considering the optimal policy. But because we want the algorithm to converge at some point, we lower the probability to take a random action as the game proceeds.</a:t>
            </a:r>
            <a:endParaRPr/>
          </a:p>
        </p:txBody>
      </p:sp>
      <p:pic>
        <p:nvPicPr>
          <p:cNvPr id="235" name="Google Shape;235;p34"/>
          <p:cNvPicPr preferRelativeResize="0"/>
          <p:nvPr/>
        </p:nvPicPr>
        <p:blipFill>
          <a:blip r:embed="rId4">
            <a:alphaModFix/>
          </a:blip>
          <a:stretch>
            <a:fillRect/>
          </a:stretch>
        </p:blipFill>
        <p:spPr>
          <a:xfrm>
            <a:off x="4423900" y="3303550"/>
            <a:ext cx="1416575" cy="1888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400"/>
              </a:spcAft>
              <a:buSzPts val="990"/>
              <a:buNone/>
            </a:pPr>
            <a:r>
              <a:rPr b="1" lang="en-GB" sz="1330">
                <a:highlight>
                  <a:srgbClr val="FFFFFF"/>
                </a:highlight>
              </a:rPr>
              <a:t>Gym is a standard API for reinforcement learning, and a diverse collection of reference environments</a:t>
            </a:r>
            <a:endParaRPr sz="2320"/>
          </a:p>
        </p:txBody>
      </p:sp>
      <p:pic>
        <p:nvPicPr>
          <p:cNvPr id="241" name="Google Shape;241;p35"/>
          <p:cNvPicPr preferRelativeResize="0"/>
          <p:nvPr/>
        </p:nvPicPr>
        <p:blipFill>
          <a:blip r:embed="rId3">
            <a:alphaModFix/>
          </a:blip>
          <a:stretch>
            <a:fillRect/>
          </a:stretch>
        </p:blipFill>
        <p:spPr>
          <a:xfrm>
            <a:off x="4935825" y="1523075"/>
            <a:ext cx="3839276" cy="2559525"/>
          </a:xfrm>
          <a:prstGeom prst="rect">
            <a:avLst/>
          </a:prstGeom>
          <a:noFill/>
          <a:ln>
            <a:noFill/>
          </a:ln>
        </p:spPr>
      </p:pic>
      <p:pic>
        <p:nvPicPr>
          <p:cNvPr id="242" name="Google Shape;242;p35"/>
          <p:cNvPicPr preferRelativeResize="0"/>
          <p:nvPr/>
        </p:nvPicPr>
        <p:blipFill rotWithShape="1">
          <a:blip r:embed="rId4">
            <a:alphaModFix/>
          </a:blip>
          <a:srcRect b="29853" l="32643" r="27557" t="39125"/>
          <a:stretch/>
        </p:blipFill>
        <p:spPr>
          <a:xfrm>
            <a:off x="812950" y="1914525"/>
            <a:ext cx="3639173" cy="1595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6"/>
          <p:cNvSpPr txBox="1"/>
          <p:nvPr>
            <p:ph type="title"/>
          </p:nvPr>
        </p:nvSpPr>
        <p:spPr>
          <a:xfrm>
            <a:off x="292275" y="406200"/>
            <a:ext cx="75945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Q-learning vs deep Q-learning</a:t>
            </a:r>
            <a:endParaRPr/>
          </a:p>
        </p:txBody>
      </p:sp>
      <p:pic>
        <p:nvPicPr>
          <p:cNvPr id="248" name="Google Shape;248;p36"/>
          <p:cNvPicPr preferRelativeResize="0"/>
          <p:nvPr/>
        </p:nvPicPr>
        <p:blipFill>
          <a:blip r:embed="rId3">
            <a:alphaModFix/>
          </a:blip>
          <a:stretch>
            <a:fillRect/>
          </a:stretch>
        </p:blipFill>
        <p:spPr>
          <a:xfrm>
            <a:off x="1345724" y="1017725"/>
            <a:ext cx="7292026" cy="3820976"/>
          </a:xfrm>
          <a:prstGeom prst="rect">
            <a:avLst/>
          </a:prstGeom>
          <a:noFill/>
          <a:ln>
            <a:noFill/>
          </a:ln>
        </p:spPr>
      </p:pic>
      <p:sp>
        <p:nvSpPr>
          <p:cNvPr id="249" name="Google Shape;249;p36"/>
          <p:cNvSpPr txBox="1"/>
          <p:nvPr/>
        </p:nvSpPr>
        <p:spPr>
          <a:xfrm>
            <a:off x="27050" y="2019700"/>
            <a:ext cx="22659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rgbClr val="FF0000"/>
                </a:solidFill>
              </a:rPr>
              <a:t>In practice we may have infinite states (images) and actions</a:t>
            </a:r>
            <a:endParaRPr b="1" sz="1200">
              <a:solidFill>
                <a:srgbClr val="FF0000"/>
              </a:solidFill>
            </a:endParaRPr>
          </a:p>
          <a:p>
            <a:pPr indent="0" lvl="0" marL="0" rtl="0" algn="l">
              <a:spcBef>
                <a:spcPts val="0"/>
              </a:spcBef>
              <a:spcAft>
                <a:spcPts val="0"/>
              </a:spcAft>
              <a:buNone/>
            </a:pPr>
            <a:r>
              <a:t/>
            </a:r>
            <a:endParaRPr sz="1200"/>
          </a:p>
          <a:p>
            <a:pPr indent="0" lvl="0" marL="0" rtl="0" algn="l">
              <a:spcBef>
                <a:spcPts val="0"/>
              </a:spcBef>
              <a:spcAft>
                <a:spcPts val="0"/>
              </a:spcAft>
              <a:buNone/>
            </a:pPr>
            <a:r>
              <a:rPr b="1" lang="en-GB" sz="1200">
                <a:solidFill>
                  <a:srgbClr val="38761D"/>
                </a:solidFill>
              </a:rPr>
              <a:t>We’ll use a deep NN to produce a Q-function instead of a Q-table</a:t>
            </a:r>
            <a:endParaRPr b="1" sz="1200">
              <a:solidFill>
                <a:srgbClr val="38761D"/>
              </a:solidFill>
            </a:endParaRPr>
          </a:p>
          <a:p>
            <a:pPr indent="0" lvl="0" marL="0" rtl="0" algn="l">
              <a:spcBef>
                <a:spcPts val="0"/>
              </a:spcBef>
              <a:spcAft>
                <a:spcPts val="0"/>
              </a:spcAft>
              <a:buNone/>
            </a:pPr>
            <a:r>
              <a:rPr b="1" lang="en-GB" sz="1200">
                <a:solidFill>
                  <a:srgbClr val="38761D"/>
                </a:solidFill>
              </a:rPr>
              <a:t>(or to map a state to an action)</a:t>
            </a:r>
            <a:endParaRPr b="1" sz="1200">
              <a:solidFill>
                <a:srgbClr val="38761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solidFill>
                  <a:srgbClr val="FF0000"/>
                </a:solidFill>
              </a:rPr>
              <a:t>Self-Supervised Learning</a:t>
            </a:r>
            <a:endParaRPr>
              <a:solidFill>
                <a:srgbClr val="FF0000"/>
              </a:solidFill>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GB" sz="1100">
                <a:solidFill>
                  <a:schemeClr val="dk1"/>
                </a:solidFill>
              </a:rPr>
              <a:t>If we have </a:t>
            </a:r>
            <a:r>
              <a:rPr lang="en-GB" sz="1100">
                <a:solidFill>
                  <a:srgbClr val="FF0000"/>
                </a:solidFill>
              </a:rPr>
              <a:t>Labeled</a:t>
            </a:r>
            <a:r>
              <a:rPr lang="en-GB" sz="1100">
                <a:solidFill>
                  <a:schemeClr val="dk1"/>
                </a:solidFill>
              </a:rPr>
              <a:t> Data, it’s </a:t>
            </a:r>
            <a:r>
              <a:rPr lang="en-GB" sz="1100">
                <a:solidFill>
                  <a:srgbClr val="FF0000"/>
                </a:solidFill>
              </a:rPr>
              <a:t>Supervised</a:t>
            </a:r>
            <a:r>
              <a:rPr lang="en-GB" sz="1100">
                <a:solidFill>
                  <a:schemeClr val="dk1"/>
                </a:solidFill>
              </a:rPr>
              <a:t> Learning</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If data doesn’t have any labels, it’s </a:t>
            </a:r>
            <a:r>
              <a:rPr lang="en-GB" sz="1100">
                <a:solidFill>
                  <a:srgbClr val="FF0000"/>
                </a:solidFill>
              </a:rPr>
              <a:t>Unsupervised</a:t>
            </a:r>
            <a:r>
              <a:rPr lang="en-GB" sz="1100">
                <a:solidFill>
                  <a:schemeClr val="dk1"/>
                </a:solidFill>
              </a:rPr>
              <a:t> Learning</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rgbClr val="FF0000"/>
                </a:solidFill>
              </a:rPr>
              <a:t>Self-Supervised</a:t>
            </a:r>
            <a:r>
              <a:rPr lang="en-GB" sz="1100">
                <a:solidFill>
                  <a:schemeClr val="dk1"/>
                </a:solidFill>
              </a:rPr>
              <a:t> Learning exploit a variety of “hidden” labels that come with the data for free (e.g. word2vec)</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We invent a “pretext” task on the data (e.g. rotate images at random) and apply some learning (supervised or not) on it </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Performance of the pretext task is not so important, rather we are interested in the learned intermediate representation</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We use this robust representation through transfer learning in a variety of practical downstream tasks</a:t>
            </a:r>
            <a:endParaRPr sz="1100">
              <a:solidFill>
                <a:schemeClr val="dk1"/>
              </a:solidFill>
            </a:endParaRPr>
          </a:p>
          <a:p>
            <a:pPr indent="0" lvl="0" marL="457200" rtl="0" algn="l">
              <a:spcBef>
                <a:spcPts val="1200"/>
              </a:spcBef>
              <a:spcAft>
                <a:spcPts val="0"/>
              </a:spcAft>
              <a:buNone/>
            </a:pPr>
            <a:r>
              <a:t/>
            </a:r>
            <a:endParaRPr sz="1100">
              <a:solidFill>
                <a:schemeClr val="dk1"/>
              </a:solidFill>
            </a:endParaRPr>
          </a:p>
          <a:p>
            <a:pPr indent="0" lvl="0" marL="0" rtl="0" algn="l">
              <a:spcBef>
                <a:spcPts val="1200"/>
              </a:spcBef>
              <a:spcAft>
                <a:spcPts val="0"/>
              </a:spcAft>
              <a:buClr>
                <a:schemeClr val="dk1"/>
              </a:buClr>
              <a:buSzPts val="1100"/>
              <a:buFont typeface="Arial"/>
              <a:buNone/>
            </a:pPr>
            <a:r>
              <a:t/>
            </a:r>
            <a:endParaRPr sz="1100">
              <a:solidFill>
                <a:schemeClr val="dk1"/>
              </a:solidFill>
            </a:endParaRPr>
          </a:p>
          <a:p>
            <a:pPr indent="0" lvl="0" marL="0" rtl="0" algn="l">
              <a:spcBef>
                <a:spcPts val="1200"/>
              </a:spcBef>
              <a:spcAft>
                <a:spcPts val="1200"/>
              </a:spcAft>
              <a:buNone/>
            </a:pPr>
            <a:r>
              <a:t/>
            </a:r>
            <a:endParaRPr/>
          </a:p>
        </p:txBody>
      </p:sp>
      <p:pic>
        <p:nvPicPr>
          <p:cNvPr id="70" name="Google Shape;70;p15"/>
          <p:cNvPicPr preferRelativeResize="0"/>
          <p:nvPr/>
        </p:nvPicPr>
        <p:blipFill>
          <a:blip r:embed="rId3">
            <a:alphaModFix/>
          </a:blip>
          <a:stretch>
            <a:fillRect/>
          </a:stretch>
        </p:blipFill>
        <p:spPr>
          <a:xfrm>
            <a:off x="1043026" y="2571750"/>
            <a:ext cx="3528975" cy="2232000"/>
          </a:xfrm>
          <a:prstGeom prst="rect">
            <a:avLst/>
          </a:prstGeom>
          <a:noFill/>
          <a:ln>
            <a:noFill/>
          </a:ln>
        </p:spPr>
      </p:pic>
      <p:sp>
        <p:nvSpPr>
          <p:cNvPr id="71" name="Google Shape;71;p15"/>
          <p:cNvSpPr txBox="1"/>
          <p:nvPr/>
        </p:nvSpPr>
        <p:spPr>
          <a:xfrm>
            <a:off x="5457125" y="3169750"/>
            <a:ext cx="3557700" cy="1099500"/>
          </a:xfrm>
          <a:prstGeom prst="rect">
            <a:avLst/>
          </a:prstGeom>
          <a:noFill/>
          <a:ln>
            <a:noFill/>
          </a:ln>
        </p:spPr>
        <p:txBody>
          <a:bodyPr anchorCtr="0" anchor="t" bIns="91425" lIns="91425" spcFirstLastPara="1" rIns="91425" wrap="square" tIns="91425">
            <a:normAutofit/>
          </a:bodyPr>
          <a:lstStyle/>
          <a:p>
            <a:pPr indent="0" lvl="0" marL="0" rtl="0" algn="l">
              <a:lnSpc>
                <a:spcPct val="200000"/>
              </a:lnSpc>
              <a:spcBef>
                <a:spcPts val="0"/>
              </a:spcBef>
              <a:spcAft>
                <a:spcPts val="0"/>
              </a:spcAft>
              <a:buNone/>
            </a:pPr>
            <a:r>
              <a:rPr lang="en-GB" sz="899" u="sng">
                <a:solidFill>
                  <a:schemeClr val="accent5"/>
                </a:solidFill>
                <a:hlinkClick r:id="rId4">
                  <a:extLst>
                    <a:ext uri="{A12FA001-AC4F-418D-AE19-62706E023703}">
                      <ahyp:hlinkClr val="tx"/>
                    </a:ext>
                  </a:extLst>
                </a:hlinkClick>
              </a:rPr>
              <a:t>https://amitness.com/2020/02/illustrated-self-supervised-learning/</a:t>
            </a:r>
            <a:endParaRPr sz="899" u="sng">
              <a:solidFill>
                <a:schemeClr val="accent5"/>
              </a:solidFill>
            </a:endParaRPr>
          </a:p>
          <a:p>
            <a:pPr indent="0" lvl="0" marL="0" rtl="0" algn="l">
              <a:lnSpc>
                <a:spcPct val="200000"/>
              </a:lnSpc>
              <a:spcBef>
                <a:spcPts val="0"/>
              </a:spcBef>
              <a:spcAft>
                <a:spcPts val="0"/>
              </a:spcAft>
              <a:buNone/>
            </a:pPr>
            <a:r>
              <a:rPr lang="en-GB" sz="899" u="sng">
                <a:solidFill>
                  <a:schemeClr val="accent5"/>
                </a:solidFill>
                <a:hlinkClick r:id="rId5">
                  <a:extLst>
                    <a:ext uri="{A12FA001-AC4F-418D-AE19-62706E023703}">
                      <ahyp:hlinkClr val="tx"/>
                    </a:ext>
                  </a:extLst>
                </a:hlinkClick>
              </a:rPr>
              <a:t>https://amitness.com/2020/05/self-supervised-learning-nlp/</a:t>
            </a:r>
            <a:endParaRPr sz="1460">
              <a:solidFill>
                <a:schemeClr val="dk1"/>
              </a:solidFill>
            </a:endParaRPr>
          </a:p>
          <a:p>
            <a:pPr indent="0" lvl="0" marL="0" rtl="0" algn="l">
              <a:lnSpc>
                <a:spcPct val="200000"/>
              </a:lnSpc>
              <a:spcBef>
                <a:spcPts val="0"/>
              </a:spcBef>
              <a:spcAft>
                <a:spcPts val="0"/>
              </a:spcAft>
              <a:buNone/>
            </a:pPr>
            <a:r>
              <a:rPr lang="en-GB" sz="899" u="sng">
                <a:solidFill>
                  <a:schemeClr val="accent5"/>
                </a:solidFill>
                <a:hlinkClick r:id="rId6">
                  <a:extLst>
                    <a:ext uri="{A12FA001-AC4F-418D-AE19-62706E023703}">
                      <ahyp:hlinkClr val="tx"/>
                    </a:ext>
                  </a:extLst>
                </a:hlinkClick>
              </a:rPr>
              <a:t>https://amitness.com/knowledge-transfer/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GB">
                <a:solidFill>
                  <a:srgbClr val="274E13"/>
                </a:solidFill>
              </a:rPr>
              <a:t>Discriminative vs Generative models</a:t>
            </a:r>
            <a:endParaRPr b="1">
              <a:solidFill>
                <a:srgbClr val="274E13"/>
              </a:solidFill>
            </a:endParaRPr>
          </a:p>
        </p:txBody>
      </p:sp>
      <p:pic>
        <p:nvPicPr>
          <p:cNvPr id="77" name="Google Shape;77;p16"/>
          <p:cNvPicPr preferRelativeResize="0"/>
          <p:nvPr/>
        </p:nvPicPr>
        <p:blipFill>
          <a:blip r:embed="rId3">
            <a:alphaModFix/>
          </a:blip>
          <a:stretch>
            <a:fillRect/>
          </a:stretch>
        </p:blipFill>
        <p:spPr>
          <a:xfrm>
            <a:off x="152400" y="1170125"/>
            <a:ext cx="8724900" cy="3619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A </a:t>
            </a:r>
            <a:r>
              <a:rPr lang="en-GB">
                <a:solidFill>
                  <a:srgbClr val="FF0000"/>
                </a:solidFill>
              </a:rPr>
              <a:t>generative</a:t>
            </a:r>
            <a:r>
              <a:rPr lang="en-GB"/>
              <a:t> model can also </a:t>
            </a:r>
            <a:r>
              <a:rPr lang="en-GB">
                <a:solidFill>
                  <a:srgbClr val="FF0000"/>
                </a:solidFill>
              </a:rPr>
              <a:t>generate</a:t>
            </a:r>
            <a:r>
              <a:rPr lang="en-GB"/>
              <a:t> samples</a:t>
            </a:r>
            <a:endParaRPr/>
          </a:p>
        </p:txBody>
      </p:sp>
      <p:pic>
        <p:nvPicPr>
          <p:cNvPr id="83" name="Google Shape;83;p17"/>
          <p:cNvPicPr preferRelativeResize="0"/>
          <p:nvPr/>
        </p:nvPicPr>
        <p:blipFill>
          <a:blip r:embed="rId3">
            <a:alphaModFix/>
          </a:blip>
          <a:stretch>
            <a:fillRect/>
          </a:stretch>
        </p:blipFill>
        <p:spPr>
          <a:xfrm>
            <a:off x="152400" y="1170125"/>
            <a:ext cx="8839200" cy="3374144"/>
          </a:xfrm>
          <a:prstGeom prst="rect">
            <a:avLst/>
          </a:prstGeom>
          <a:noFill/>
          <a:ln>
            <a:noFill/>
          </a:ln>
        </p:spPr>
      </p:pic>
      <p:sp>
        <p:nvSpPr>
          <p:cNvPr id="84" name="Google Shape;84;p17"/>
          <p:cNvSpPr txBox="1"/>
          <p:nvPr/>
        </p:nvSpPr>
        <p:spPr>
          <a:xfrm>
            <a:off x="1965400" y="1324225"/>
            <a:ext cx="1602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sz="1800">
                <a:solidFill>
                  <a:srgbClr val="FF00FF"/>
                </a:solidFill>
              </a:rPr>
              <a:t>P(class|data)</a:t>
            </a:r>
            <a:endParaRPr b="1" i="1" sz="1800">
              <a:solidFill>
                <a:srgbClr val="FF00FF"/>
              </a:solidFill>
            </a:endParaRPr>
          </a:p>
        </p:txBody>
      </p:sp>
      <p:sp>
        <p:nvSpPr>
          <p:cNvPr id="85" name="Google Shape;85;p17"/>
          <p:cNvSpPr txBox="1"/>
          <p:nvPr/>
        </p:nvSpPr>
        <p:spPr>
          <a:xfrm>
            <a:off x="4537050" y="1581150"/>
            <a:ext cx="1678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sz="1800">
                <a:solidFill>
                  <a:srgbClr val="FF00FF"/>
                </a:solidFill>
              </a:rPr>
              <a:t>P(data|class)</a:t>
            </a:r>
            <a:endParaRPr b="1" i="1" sz="1800">
              <a:solidFill>
                <a:srgbClr val="FF00FF"/>
              </a:solidFill>
            </a:endParaRPr>
          </a:p>
        </p:txBody>
      </p:sp>
      <p:sp>
        <p:nvSpPr>
          <p:cNvPr id="86" name="Google Shape;86;p17"/>
          <p:cNvSpPr txBox="1"/>
          <p:nvPr/>
        </p:nvSpPr>
        <p:spPr>
          <a:xfrm>
            <a:off x="1491475" y="4091100"/>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rgbClr val="FF9900"/>
                </a:solidFill>
                <a:highlight>
                  <a:srgbClr val="FFFFFF"/>
                </a:highlight>
                <a:latin typeface="Roboto"/>
                <a:ea typeface="Roboto"/>
                <a:cs typeface="Roboto"/>
                <a:sym typeface="Roboto"/>
              </a:rPr>
              <a:t>Generative models tackle a more difficult task than analogous discriminative models. Generative models have to model </a:t>
            </a:r>
            <a:r>
              <a:rPr b="1" i="1" lang="en-GB" sz="1200">
                <a:solidFill>
                  <a:srgbClr val="FF9900"/>
                </a:solidFill>
                <a:highlight>
                  <a:srgbClr val="FFFFFF"/>
                </a:highlight>
                <a:latin typeface="Roboto"/>
                <a:ea typeface="Roboto"/>
                <a:cs typeface="Roboto"/>
                <a:sym typeface="Roboto"/>
              </a:rPr>
              <a:t>more</a:t>
            </a:r>
            <a:r>
              <a:rPr b="1" lang="en-GB" sz="1200">
                <a:solidFill>
                  <a:srgbClr val="FF9900"/>
                </a:solidFill>
                <a:highlight>
                  <a:srgbClr val="FFFFFF"/>
                </a:highlight>
                <a:latin typeface="Roboto"/>
                <a:ea typeface="Roboto"/>
                <a:cs typeface="Roboto"/>
                <a:sym typeface="Roboto"/>
              </a:rPr>
              <a:t>.</a:t>
            </a:r>
            <a:endParaRPr b="1">
              <a:solidFill>
                <a:srgbClr val="FF99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2100"/>
              </a:spcAft>
              <a:buClr>
                <a:schemeClr val="dk1"/>
              </a:buClr>
              <a:buSzPct val="39285"/>
              <a:buFont typeface="Arial"/>
              <a:buNone/>
            </a:pPr>
            <a:r>
              <a:rPr b="1" lang="en-GB">
                <a:solidFill>
                  <a:srgbClr val="FF0000"/>
                </a:solidFill>
              </a:rPr>
              <a:t>Autoencoders</a:t>
            </a:r>
            <a:endParaRPr b="1"/>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3375" lvl="0" marL="457200" rtl="0" algn="l">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A neural network architecture such that we impose a bottleneck in the network forcing a compressed knowledge representation of the original input on the manifold</a:t>
            </a:r>
            <a:endParaRPr sz="1650">
              <a:solidFill>
                <a:schemeClr val="dk1"/>
              </a:solidFill>
              <a:highlight>
                <a:srgbClr val="FFFFFF"/>
              </a:highlight>
              <a:latin typeface="Roboto"/>
              <a:ea typeface="Roboto"/>
              <a:cs typeface="Roboto"/>
              <a:sym typeface="Roboto"/>
            </a:endParaRPr>
          </a:p>
        </p:txBody>
      </p:sp>
      <p:sp>
        <p:nvSpPr>
          <p:cNvPr id="93" name="Google Shape;93;p18"/>
          <p:cNvSpPr txBox="1"/>
          <p:nvPr/>
        </p:nvSpPr>
        <p:spPr>
          <a:xfrm rot="-2700000">
            <a:off x="161883" y="2710916"/>
            <a:ext cx="2285935" cy="523118"/>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GB" sz="2200">
                <a:solidFill>
                  <a:srgbClr val="FF9900"/>
                </a:solidFill>
              </a:rPr>
              <a:t>Self-supervised</a:t>
            </a:r>
            <a:endParaRPr b="1" sz="1800">
              <a:solidFill>
                <a:srgbClr val="FF9900"/>
              </a:solidFill>
            </a:endParaRPr>
          </a:p>
        </p:txBody>
      </p:sp>
      <p:sp>
        <p:nvSpPr>
          <p:cNvPr id="94" name="Google Shape;94;p18"/>
          <p:cNvSpPr txBox="1"/>
          <p:nvPr/>
        </p:nvSpPr>
        <p:spPr>
          <a:xfrm rot="2457209">
            <a:off x="6519584" y="2710901"/>
            <a:ext cx="1926932" cy="523149"/>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GB" sz="2200">
                <a:solidFill>
                  <a:srgbClr val="FF9900"/>
                </a:solidFill>
              </a:rPr>
              <a:t>Generative</a:t>
            </a:r>
            <a:endParaRPr b="1" sz="1800">
              <a:solidFill>
                <a:srgbClr val="FF9900"/>
              </a:solidFill>
            </a:endParaRPr>
          </a:p>
        </p:txBody>
      </p:sp>
      <p:pic>
        <p:nvPicPr>
          <p:cNvPr id="95" name="Google Shape;95;p18"/>
          <p:cNvPicPr preferRelativeResize="0"/>
          <p:nvPr/>
        </p:nvPicPr>
        <p:blipFill>
          <a:blip r:embed="rId3">
            <a:alphaModFix/>
          </a:blip>
          <a:stretch>
            <a:fillRect/>
          </a:stretch>
        </p:blipFill>
        <p:spPr>
          <a:xfrm>
            <a:off x="2207996" y="1979325"/>
            <a:ext cx="4408202" cy="25071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159875"/>
            <a:ext cx="8520600" cy="451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solidFill>
                  <a:srgbClr val="FF0000"/>
                </a:solidFill>
              </a:rPr>
              <a:t>Variational Autoencoders</a:t>
            </a:r>
            <a:endParaRPr>
              <a:solidFill>
                <a:srgbClr val="FF0000"/>
              </a:solidFill>
            </a:endParaRPr>
          </a:p>
        </p:txBody>
      </p:sp>
      <p:sp>
        <p:nvSpPr>
          <p:cNvPr id="101" name="Google Shape;101;p19"/>
          <p:cNvSpPr txBox="1"/>
          <p:nvPr>
            <p:ph idx="1" type="body"/>
          </p:nvPr>
        </p:nvSpPr>
        <p:spPr>
          <a:xfrm>
            <a:off x="311700" y="715925"/>
            <a:ext cx="8520600" cy="3623700"/>
          </a:xfrm>
          <a:prstGeom prst="rect">
            <a:avLst/>
          </a:prstGeom>
        </p:spPr>
        <p:txBody>
          <a:bodyPr anchorCtr="0" anchor="t" bIns="91425" lIns="91425" spcFirstLastPara="1" rIns="91425" wrap="square" tIns="91425">
            <a:normAutofit/>
          </a:bodyPr>
          <a:lstStyle/>
          <a:p>
            <a:pPr indent="-333375" lvl="0" marL="457200" rtl="0" algn="l">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Autoencoders can be seen as a nonlinear PCA</a:t>
            </a:r>
            <a:endParaRPr sz="1650">
              <a:solidFill>
                <a:schemeClr val="dk1"/>
              </a:solidFill>
              <a:highlight>
                <a:srgbClr val="FFFFFF"/>
              </a:highlight>
              <a:latin typeface="Roboto"/>
              <a:ea typeface="Roboto"/>
              <a:cs typeface="Roboto"/>
              <a:sym typeface="Roboto"/>
            </a:endParaRPr>
          </a:p>
          <a:p>
            <a:pPr indent="-333375" lvl="0" marL="457200" rtl="0" algn="l">
              <a:spcBef>
                <a:spcPts val="0"/>
              </a:spcBef>
              <a:spcAft>
                <a:spcPts val="0"/>
              </a:spcAft>
              <a:buClr>
                <a:schemeClr val="dk1"/>
              </a:buClr>
              <a:buSzPts val="1650"/>
              <a:buFont typeface="Roboto"/>
              <a:buChar char="●"/>
            </a:pPr>
            <a:r>
              <a:rPr lang="en-GB" sz="1650">
                <a:solidFill>
                  <a:schemeClr val="dk1"/>
                </a:solidFill>
                <a:highlight>
                  <a:srgbClr val="FFFFFF"/>
                </a:highlight>
                <a:latin typeface="Roboto"/>
                <a:ea typeface="Roboto"/>
                <a:cs typeface="Roboto"/>
                <a:sym typeface="Roboto"/>
              </a:rPr>
              <a:t>The distribution of the latent variable produced by the encoder can be complicated</a:t>
            </a:r>
            <a:endParaRPr sz="1650">
              <a:solidFill>
                <a:schemeClr val="dk1"/>
              </a:solidFill>
              <a:highlight>
                <a:srgbClr val="FFFFFF"/>
              </a:highlight>
              <a:latin typeface="Roboto"/>
              <a:ea typeface="Roboto"/>
              <a:cs typeface="Roboto"/>
              <a:sym typeface="Roboto"/>
            </a:endParaRPr>
          </a:p>
          <a:p>
            <a:pPr indent="-333375" lvl="0" marL="457200" rtl="0" algn="l">
              <a:spcBef>
                <a:spcPts val="0"/>
              </a:spcBef>
              <a:spcAft>
                <a:spcPts val="0"/>
              </a:spcAft>
              <a:buClr>
                <a:schemeClr val="dk1"/>
              </a:buClr>
              <a:buSzPts val="1650"/>
              <a:buFont typeface="Roboto"/>
              <a:buChar char="●"/>
            </a:pPr>
            <a:r>
              <a:rPr i="1" lang="en-GB" sz="1650">
                <a:solidFill>
                  <a:schemeClr val="dk1"/>
                </a:solidFill>
                <a:highlight>
                  <a:srgbClr val="FFFFFF"/>
                </a:highlight>
                <a:latin typeface="Roboto"/>
                <a:ea typeface="Roboto"/>
                <a:cs typeface="Roboto"/>
                <a:sym typeface="Roboto"/>
              </a:rPr>
              <a:t>Variational autoencoders </a:t>
            </a:r>
            <a:r>
              <a:rPr lang="en-GB" sz="1650">
                <a:solidFill>
                  <a:schemeClr val="dk1"/>
                </a:solidFill>
                <a:highlight>
                  <a:srgbClr val="FFFFFF"/>
                </a:highlight>
                <a:latin typeface="Roboto"/>
                <a:ea typeface="Roboto"/>
                <a:cs typeface="Roboto"/>
                <a:sym typeface="Roboto"/>
              </a:rPr>
              <a:t>model the latent dimensional as a pdf, where samples of the same class are close to each other in the latent space: </a:t>
            </a:r>
            <a:r>
              <a:rPr i="1" lang="en-GB" sz="1650">
                <a:solidFill>
                  <a:srgbClr val="FF0000"/>
                </a:solidFill>
                <a:highlight>
                  <a:srgbClr val="FFFFFF"/>
                </a:highlight>
                <a:latin typeface="Roboto"/>
                <a:ea typeface="Roboto"/>
                <a:cs typeface="Roboto"/>
                <a:sym typeface="Roboto"/>
              </a:rPr>
              <a:t>generative models</a:t>
            </a:r>
            <a:endParaRPr i="1" sz="1650">
              <a:solidFill>
                <a:srgbClr val="FF0000"/>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650">
              <a:solidFill>
                <a:schemeClr val="dk1"/>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a:p>
        </p:txBody>
      </p:sp>
      <p:pic>
        <p:nvPicPr>
          <p:cNvPr id="102" name="Google Shape;102;p19"/>
          <p:cNvPicPr preferRelativeResize="0"/>
          <p:nvPr/>
        </p:nvPicPr>
        <p:blipFill rotWithShape="1">
          <a:blip r:embed="rId3">
            <a:alphaModFix/>
          </a:blip>
          <a:srcRect b="7229" l="3707" r="0" t="5988"/>
          <a:stretch/>
        </p:blipFill>
        <p:spPr>
          <a:xfrm>
            <a:off x="2233450" y="2015675"/>
            <a:ext cx="6632852" cy="2988800"/>
          </a:xfrm>
          <a:prstGeom prst="rect">
            <a:avLst/>
          </a:prstGeom>
          <a:noFill/>
          <a:ln>
            <a:noFill/>
          </a:ln>
        </p:spPr>
      </p:pic>
      <p:sp>
        <p:nvSpPr>
          <p:cNvPr id="103" name="Google Shape;103;p19"/>
          <p:cNvSpPr txBox="1"/>
          <p:nvPr/>
        </p:nvSpPr>
        <p:spPr>
          <a:xfrm>
            <a:off x="152900" y="3384975"/>
            <a:ext cx="2703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Latent space for “Minst”: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Autoencoder (left)</a:t>
            </a:r>
            <a:endParaRPr sz="1200"/>
          </a:p>
          <a:p>
            <a:pPr indent="0" lvl="0" marL="0" rtl="0" algn="l">
              <a:spcBef>
                <a:spcPts val="0"/>
              </a:spcBef>
              <a:spcAft>
                <a:spcPts val="0"/>
              </a:spcAft>
              <a:buNone/>
            </a:pPr>
            <a:r>
              <a:rPr lang="en-GB" sz="1200"/>
              <a:t>Variational Autoencoder (right)</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Autoencoder vs </a:t>
            </a:r>
            <a:r>
              <a:rPr lang="en-GB">
                <a:solidFill>
                  <a:srgbClr val="FF0000"/>
                </a:solidFill>
              </a:rPr>
              <a:t>Variational</a:t>
            </a:r>
            <a:r>
              <a:rPr lang="en-GB"/>
              <a:t> AE</a:t>
            </a:r>
            <a:endParaRPr/>
          </a:p>
        </p:txBody>
      </p:sp>
      <p:grpSp>
        <p:nvGrpSpPr>
          <p:cNvPr id="109" name="Google Shape;109;p20"/>
          <p:cNvGrpSpPr/>
          <p:nvPr/>
        </p:nvGrpSpPr>
        <p:grpSpPr>
          <a:xfrm>
            <a:off x="980050" y="1300797"/>
            <a:ext cx="6720724" cy="3669178"/>
            <a:chOff x="980050" y="1300797"/>
            <a:chExt cx="6720724" cy="3669178"/>
          </a:xfrm>
        </p:grpSpPr>
        <p:pic>
          <p:nvPicPr>
            <p:cNvPr id="110" name="Google Shape;110;p20"/>
            <p:cNvPicPr preferRelativeResize="0"/>
            <p:nvPr/>
          </p:nvPicPr>
          <p:blipFill>
            <a:blip r:embed="rId3">
              <a:alphaModFix/>
            </a:blip>
            <a:stretch>
              <a:fillRect/>
            </a:stretch>
          </p:blipFill>
          <p:spPr>
            <a:xfrm>
              <a:off x="980050" y="1300797"/>
              <a:ext cx="6720724" cy="3021901"/>
            </a:xfrm>
            <a:prstGeom prst="rect">
              <a:avLst/>
            </a:prstGeom>
            <a:noFill/>
            <a:ln>
              <a:noFill/>
            </a:ln>
          </p:spPr>
        </p:pic>
        <p:pic>
          <p:nvPicPr>
            <p:cNvPr id="111" name="Google Shape;111;p20"/>
            <p:cNvPicPr preferRelativeResize="0"/>
            <p:nvPr/>
          </p:nvPicPr>
          <p:blipFill rotWithShape="1">
            <a:blip r:embed="rId4">
              <a:alphaModFix/>
            </a:blip>
            <a:srcRect b="2697" l="37776" r="42260" t="63329"/>
            <a:stretch/>
          </p:blipFill>
          <p:spPr>
            <a:xfrm>
              <a:off x="5233850" y="3503425"/>
              <a:ext cx="1473549" cy="1466550"/>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VAEs are </a:t>
            </a:r>
            <a:r>
              <a:rPr lang="en-GB">
                <a:solidFill>
                  <a:srgbClr val="FF0000"/>
                </a:solidFill>
              </a:rPr>
              <a:t>Generative Models</a:t>
            </a:r>
            <a:endParaRPr>
              <a:solidFill>
                <a:srgbClr val="FF0000"/>
              </a:solidFill>
            </a:endParaRPr>
          </a:p>
        </p:txBody>
      </p:sp>
      <p:sp>
        <p:nvSpPr>
          <p:cNvPr id="117" name="Google Shape;117;p21"/>
          <p:cNvSpPr txBox="1"/>
          <p:nvPr>
            <p:ph idx="1" type="body"/>
          </p:nvPr>
        </p:nvSpPr>
        <p:spPr>
          <a:xfrm>
            <a:off x="311700" y="1017725"/>
            <a:ext cx="8520600" cy="710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sz="1400">
                <a:solidFill>
                  <a:schemeClr val="dk1"/>
                </a:solidFill>
              </a:rPr>
              <a:t>Generative models can be considered as self-supervised, but with different goals:</a:t>
            </a:r>
            <a:endParaRPr sz="1400">
              <a:solidFill>
                <a:schemeClr val="dk1"/>
              </a:solidFill>
            </a:endParaRPr>
          </a:p>
          <a:p>
            <a:pPr indent="-317500" lvl="0" marL="457200" rtl="0" algn="l">
              <a:spcBef>
                <a:spcPts val="1200"/>
              </a:spcBef>
              <a:spcAft>
                <a:spcPts val="0"/>
              </a:spcAft>
              <a:buClr>
                <a:schemeClr val="dk1"/>
              </a:buClr>
              <a:buSzPts val="1400"/>
              <a:buChar char="●"/>
            </a:pPr>
            <a:r>
              <a:rPr lang="en-GB" sz="1400">
                <a:solidFill>
                  <a:schemeClr val="dk1"/>
                </a:solidFill>
              </a:rPr>
              <a:t>Generative models focus on creating diverse and realistic images</a:t>
            </a:r>
            <a:endParaRPr sz="1400">
              <a:solidFill>
                <a:schemeClr val="dk1"/>
              </a:solidFill>
            </a:endParaRPr>
          </a:p>
          <a:p>
            <a:pPr indent="-317500" lvl="0" marL="457200" rtl="0" algn="l">
              <a:spcBef>
                <a:spcPts val="0"/>
              </a:spcBef>
              <a:spcAft>
                <a:spcPts val="0"/>
              </a:spcAft>
              <a:buClr>
                <a:schemeClr val="dk1"/>
              </a:buClr>
              <a:buSzPts val="1400"/>
              <a:buChar char="●"/>
            </a:pPr>
            <a:r>
              <a:rPr lang="en-GB" sz="1400">
                <a:solidFill>
                  <a:schemeClr val="dk1"/>
                </a:solidFill>
              </a:rPr>
              <a:t>Self-supervised representation learning care about producing good features for many tasks</a:t>
            </a:r>
            <a:endParaRPr sz="1950">
              <a:solidFill>
                <a:schemeClr val="dk1"/>
              </a:solidFill>
              <a:highlight>
                <a:schemeClr val="lt1"/>
              </a:highlight>
              <a:latin typeface="Roboto"/>
              <a:ea typeface="Roboto"/>
              <a:cs typeface="Roboto"/>
              <a:sym typeface="Roboto"/>
            </a:endParaRPr>
          </a:p>
        </p:txBody>
      </p:sp>
      <p:pic>
        <p:nvPicPr>
          <p:cNvPr id="118" name="Google Shape;118;p21"/>
          <p:cNvPicPr preferRelativeResize="0"/>
          <p:nvPr/>
        </p:nvPicPr>
        <p:blipFill rotWithShape="1">
          <a:blip r:embed="rId3">
            <a:alphaModFix/>
          </a:blip>
          <a:srcRect b="9116" l="10898" r="10749" t="6080"/>
          <a:stretch/>
        </p:blipFill>
        <p:spPr>
          <a:xfrm>
            <a:off x="490650" y="2092150"/>
            <a:ext cx="7164651" cy="2907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